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rimo Bold" charset="1" panose="020B0704020202020204"/>
      <p:regular r:id="rId26"/>
    </p:embeddedFont>
    <p:embeddedFont>
      <p:font typeface="Lato Bold" charset="1" panose="020F0502020204030203"/>
      <p:regular r:id="rId27"/>
    </p:embeddedFont>
    <p:embeddedFont>
      <p:font typeface="Lato" charset="1" panose="020F0502020204030203"/>
      <p:regular r:id="rId28"/>
    </p:embeddedFont>
    <p:embeddedFont>
      <p:font typeface="Arimo" charset="1" panose="020B0604020202020204"/>
      <p:regular r:id="rId30"/>
    </p:embeddedFont>
    <p:embeddedFont>
      <p:font typeface="Open Sans" charset="1" panose="00000000000000000000"/>
      <p:regular r:id="rId31"/>
    </p:embeddedFont>
    <p:embeddedFont>
      <p:font typeface="Source Sans Pro" charset="1" panose="020B0503030403020204"/>
      <p:regular r:id="rId37"/>
    </p:embeddedFont>
    <p:embeddedFont>
      <p:font typeface="Source Sans Pro Bold Italics" charset="1" panose="020B0703030403090204"/>
      <p:regular r:id="rId38"/>
    </p:embeddedFont>
    <p:embeddedFont>
      <p:font typeface="Arimo Bold Italics" charset="1" panose="020B0704020202090204"/>
      <p:regular r:id="rId40"/>
    </p:embeddedFont>
    <p:embeddedFont>
      <p:font typeface="Source Sans Pro Bold" charset="1" panose="020B07030304030202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Slides/notesSlide3.xml" Type="http://schemas.openxmlformats.org/officeDocument/2006/relationships/notesSlide"/><Relationship Id="rId33" Target="notesSlides/notesSlide4.xml" Type="http://schemas.openxmlformats.org/officeDocument/2006/relationships/notesSlide"/><Relationship Id="rId34" Target="notesSlides/notesSlide5.xml" Type="http://schemas.openxmlformats.org/officeDocument/2006/relationships/notesSlide"/><Relationship Id="rId35" Target="notesSlides/notesSlide6.xml" Type="http://schemas.openxmlformats.org/officeDocument/2006/relationships/notesSlide"/><Relationship Id="rId36" Target="notesSlides/notesSlide7.xml" Type="http://schemas.openxmlformats.org/officeDocument/2006/relationships/notesSlide"/><Relationship Id="rId37" Target="fonts/font37.fntdata" Type="http://schemas.openxmlformats.org/officeDocument/2006/relationships/font"/><Relationship Id="rId38" Target="fonts/font38.fntdata" Type="http://schemas.openxmlformats.org/officeDocument/2006/relationships/font"/><Relationship Id="rId39" Target="notesSlides/notesSlide8.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9.xml" Type="http://schemas.openxmlformats.org/officeDocument/2006/relationships/notesSlide"/><Relationship Id="rId42" Target="fonts/font42.fntdata" Type="http://schemas.openxmlformats.org/officeDocument/2006/relationships/font"/><Relationship Id="rId43" Target="notesSlides/notesSlide10.xml" Type="http://schemas.openxmlformats.org/officeDocument/2006/relationships/notesSlide"/><Relationship Id="rId44" Target="notesSlides/notesSlide11.xml" Type="http://schemas.openxmlformats.org/officeDocument/2006/relationships/notesSlide"/><Relationship Id="rId45" Target="notesSlides/notesSlide12.xml" Type="http://schemas.openxmlformats.org/officeDocument/2006/relationships/notesSlide"/><Relationship Id="rId46" Target="notesSlides/notesSlide13.xml" Type="http://schemas.openxmlformats.org/officeDocument/2006/relationships/notesSlide"/><Relationship Id="rId47" Target="notesSlides/notesSlide14.xml" Type="http://schemas.openxmlformats.org/officeDocument/2006/relationships/notesSlide"/><Relationship Id="rId48" Target="notesSlides/notesSlide15.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key takeaway is that machine learning-powered COVID-19 prediction systems can be incredibly valuable in helping communities become more resilient and prepared for pandemics.</a:t>
            </a:r>
          </a:p>
          <a:p>
            <a:r>
              <a:rPr lang="en-US"/>
              <a:t/>
            </a:r>
          </a:p>
          <a:p>
            <a:r>
              <a:rPr lang="en-US"/>
              <a:t>These systems have the ability to analyze huge amounts of data to identify early warning signs of outbreaks. This allows public health officials to act quickly and take steps to mitigate the spread of the virus.</a:t>
            </a:r>
          </a:p>
          <a:p>
            <a:r>
              <a:rPr lang="en-US"/>
              <a:t/>
            </a:r>
          </a:p>
          <a:p>
            <a:r>
              <a:rPr lang="en-US"/>
              <a:t>By leveraging the power of data and advanced analytics, we can build more effective pandemic response capabilities and better protect our communities in the face of future health crises.</a:t>
            </a:r>
          </a:p>
          <a:p>
            <a:r>
              <a:rPr lang="en-US"/>
              <a:t/>
            </a:r>
          </a:p>
          <a:p>
            <a:r>
              <a:rPr lang="en-US"/>
              <a:t/>
            </a:r>
          </a:p>
          <a:p>
            <a:r>
              <a:rPr lang="en-US"/>
              <a:t>null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COVID-19 pandemic has had a profound impact globally, and there is a critical need to understand and predict its trajectory.</a:t>
            </a:r>
          </a:p>
          <a:p>
            <a:r>
              <a:rPr lang="en-US"/>
              <a:t/>
            </a:r>
          </a:p>
          <a:p>
            <a:r>
              <a:rPr lang="en-US"/>
              <a:t>Machine learning offers powerful tools to analyze complex data and forecast the spread and impact of the virus.</a:t>
            </a:r>
          </a:p>
          <a:p>
            <a:r>
              <a:rPr lang="en-US"/>
              <a:t/>
            </a:r>
          </a:p>
          <a:p>
            <a:r>
              <a:rPr lang="en-US"/>
              <a:t>In this presentation, we will explore how various machine learning techniques can be applied to COVID-19 prediction and modeling.</a:t>
            </a:r>
          </a:p>
          <a:p>
            <a:r>
              <a:rPr lang="en-US"/>
              <a:t/>
            </a:r>
          </a:p>
          <a:p>
            <a:r>
              <a:rPr lang="en-US"/>
              <a:t>We will discuss the key data sources, modeling approaches, and the potential benefits and limitations of these methods.</a:t>
            </a:r>
          </a:p>
          <a:p>
            <a:r>
              <a:rPr lang="en-US"/>
              <a:t/>
            </a:r>
          </a:p>
          <a:p>
            <a:r>
              <a:rPr lang="en-US"/>
              <a:t>The goal is to provide insights that can inform public health decision-making and help mitigate the ongoing effects of the pandemic.</a:t>
            </a:r>
          </a:p>
          <a:p>
            <a:r>
              <a:rPr lang="en-US"/>
              <a:t/>
            </a:r>
          </a:p>
          <a:p>
            <a:r>
              <a:rPr lang="en-US"/>
              <a:t/>
            </a:r>
          </a:p>
          <a:p>
            <a:r>
              <a:rPr lang="en-US"/>
              <a:t>null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212432"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312F2B">
                <a:alpha val="94902"/>
              </a:srgbClr>
            </a:solidFill>
          </p:spPr>
        </p:sp>
      </p:grpSp>
      <p:sp>
        <p:nvSpPr>
          <p:cNvPr name="Freeform 5" id="5"/>
          <p:cNvSpPr/>
          <p:nvPr/>
        </p:nvSpPr>
        <p:spPr>
          <a:xfrm flipH="false" flipV="false" rot="0">
            <a:off x="10146819" y="3127720"/>
            <a:ext cx="7112481" cy="6694100"/>
          </a:xfrm>
          <a:custGeom>
            <a:avLst/>
            <a:gdLst/>
            <a:ahLst/>
            <a:cxnLst/>
            <a:rect r="r" b="b" t="t" l="l"/>
            <a:pathLst>
              <a:path h="6694100" w="7112481">
                <a:moveTo>
                  <a:pt x="0" y="0"/>
                </a:moveTo>
                <a:lnTo>
                  <a:pt x="7112481" y="0"/>
                </a:lnTo>
                <a:lnTo>
                  <a:pt x="7112481" y="6694100"/>
                </a:lnTo>
                <a:lnTo>
                  <a:pt x="0" y="6694100"/>
                </a:lnTo>
                <a:lnTo>
                  <a:pt x="0" y="0"/>
                </a:lnTo>
                <a:close/>
              </a:path>
            </a:pathLst>
          </a:custGeom>
          <a:blipFill>
            <a:blip r:embed="rId4"/>
            <a:stretch>
              <a:fillRect l="0" t="0" r="0" b="0"/>
            </a:stretch>
          </a:blipFill>
        </p:spPr>
      </p:sp>
      <p:sp>
        <p:nvSpPr>
          <p:cNvPr name="TextBox 6" id="6"/>
          <p:cNvSpPr txBox="true"/>
          <p:nvPr/>
        </p:nvSpPr>
        <p:spPr>
          <a:xfrm rot="0">
            <a:off x="447443" y="952500"/>
            <a:ext cx="15710522" cy="2463800"/>
          </a:xfrm>
          <a:prstGeom prst="rect">
            <a:avLst/>
          </a:prstGeom>
        </p:spPr>
        <p:txBody>
          <a:bodyPr anchor="t" rtlCol="false" tIns="0" lIns="0" bIns="0" rIns="0">
            <a:spAutoFit/>
          </a:bodyPr>
          <a:lstStyle/>
          <a:p>
            <a:pPr algn="l">
              <a:lnSpc>
                <a:spcPts val="9625"/>
              </a:lnSpc>
            </a:pPr>
            <a:r>
              <a:rPr lang="en-US" sz="7687" b="true">
                <a:solidFill>
                  <a:srgbClr val="FFFFFF"/>
                </a:solidFill>
                <a:latin typeface="Arimo Bold"/>
                <a:ea typeface="Arimo Bold"/>
                <a:cs typeface="Arimo Bold"/>
                <a:sym typeface="Arimo Bold"/>
              </a:rPr>
              <a:t>The COVID-19  Prediction Using Machine Learning</a:t>
            </a:r>
          </a:p>
        </p:txBody>
      </p:sp>
      <p:sp>
        <p:nvSpPr>
          <p:cNvPr name="TextBox 7" id="7"/>
          <p:cNvSpPr txBox="true"/>
          <p:nvPr/>
        </p:nvSpPr>
        <p:spPr>
          <a:xfrm rot="0">
            <a:off x="447443" y="5608516"/>
            <a:ext cx="8484125" cy="653825"/>
          </a:xfrm>
          <a:prstGeom prst="rect">
            <a:avLst/>
          </a:prstGeom>
        </p:spPr>
        <p:txBody>
          <a:bodyPr anchor="t" rtlCol="false" tIns="0" lIns="0" bIns="0" rIns="0">
            <a:spAutoFit/>
          </a:bodyPr>
          <a:lstStyle/>
          <a:p>
            <a:pPr algn="l">
              <a:lnSpc>
                <a:spcPts val="5516"/>
              </a:lnSpc>
            </a:pPr>
            <a:r>
              <a:rPr lang="en-US" sz="3387" b="true">
                <a:solidFill>
                  <a:srgbClr val="FFFFFF"/>
                </a:solidFill>
                <a:latin typeface="Lato Bold"/>
                <a:ea typeface="Lato Bold"/>
                <a:cs typeface="Lato Bold"/>
                <a:sym typeface="Lato Bold"/>
              </a:rPr>
              <a:t>Presented to Dr Satyananda Champati</a:t>
            </a:r>
            <a:r>
              <a:rPr lang="en-US" sz="3387" b="true">
                <a:solidFill>
                  <a:srgbClr val="FFFFFF"/>
                </a:solidFill>
                <a:latin typeface="Lato Bold"/>
                <a:ea typeface="Lato Bold"/>
                <a:cs typeface="Lato Bold"/>
                <a:sym typeface="Lato Bold"/>
              </a:rPr>
              <a:t> Rai </a:t>
            </a:r>
          </a:p>
        </p:txBody>
      </p:sp>
      <p:sp>
        <p:nvSpPr>
          <p:cNvPr name="TextBox 8" id="8"/>
          <p:cNvSpPr txBox="true"/>
          <p:nvPr/>
        </p:nvSpPr>
        <p:spPr>
          <a:xfrm rot="0">
            <a:off x="1473047" y="6747519"/>
            <a:ext cx="8484125" cy="2044598"/>
          </a:xfrm>
          <a:prstGeom prst="rect">
            <a:avLst/>
          </a:prstGeom>
        </p:spPr>
        <p:txBody>
          <a:bodyPr anchor="t" rtlCol="false" tIns="0" lIns="0" bIns="0" rIns="0">
            <a:spAutoFit/>
          </a:bodyPr>
          <a:lstStyle/>
          <a:p>
            <a:pPr algn="l">
              <a:lnSpc>
                <a:spcPts val="5514"/>
              </a:lnSpc>
            </a:pPr>
            <a:r>
              <a:rPr lang="en-US" sz="3387">
                <a:solidFill>
                  <a:srgbClr val="FFFFFF"/>
                </a:solidFill>
                <a:latin typeface="Lato"/>
                <a:ea typeface="Lato"/>
                <a:cs typeface="Lato"/>
                <a:sym typeface="Lato"/>
              </a:rPr>
              <a:t>ASHUTOSH SAHOO       2105610 </a:t>
            </a:r>
          </a:p>
          <a:p>
            <a:pPr algn="l">
              <a:lnSpc>
                <a:spcPts val="5514"/>
              </a:lnSpc>
            </a:pPr>
            <a:r>
              <a:rPr lang="en-US" sz="3387">
                <a:solidFill>
                  <a:srgbClr val="FFFFFF"/>
                </a:solidFill>
                <a:latin typeface="Lato"/>
                <a:ea typeface="Lato"/>
                <a:cs typeface="Lato"/>
                <a:sym typeface="Lato"/>
              </a:rPr>
              <a:t>ARYAN RAJ                      21051554 </a:t>
            </a:r>
          </a:p>
          <a:p>
            <a:pPr algn="l">
              <a:lnSpc>
                <a:spcPts val="5516"/>
              </a:lnSpc>
            </a:pPr>
            <a:r>
              <a:rPr lang="en-US" sz="3387">
                <a:solidFill>
                  <a:srgbClr val="FFFFFF"/>
                </a:solidFill>
                <a:latin typeface="Lato"/>
                <a:ea typeface="Lato"/>
                <a:cs typeface="Lato"/>
                <a:sym typeface="Lato"/>
              </a:rPr>
              <a:t>SHUBHAM KUMAR        21052920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EDED"/>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10674669" y="3264041"/>
            <a:ext cx="8047217" cy="5994259"/>
          </a:xfrm>
          <a:custGeom>
            <a:avLst/>
            <a:gdLst/>
            <a:ahLst/>
            <a:cxnLst/>
            <a:rect r="r" b="b" t="t" l="l"/>
            <a:pathLst>
              <a:path h="5994259" w="8047217">
                <a:moveTo>
                  <a:pt x="0" y="0"/>
                </a:moveTo>
                <a:lnTo>
                  <a:pt x="8047217" y="0"/>
                </a:lnTo>
                <a:lnTo>
                  <a:pt x="8047217" y="5994259"/>
                </a:lnTo>
                <a:lnTo>
                  <a:pt x="0" y="5994259"/>
                </a:lnTo>
                <a:lnTo>
                  <a:pt x="0" y="0"/>
                </a:lnTo>
                <a:close/>
              </a:path>
            </a:pathLst>
          </a:custGeom>
          <a:blipFill>
            <a:blip r:embed="rId3"/>
            <a:stretch>
              <a:fillRect l="-23197" t="-2959" r="-13145" b="0"/>
            </a:stretch>
          </a:blipFill>
        </p:spPr>
      </p:sp>
      <p:sp>
        <p:nvSpPr>
          <p:cNvPr name="TextBox 7" id="7"/>
          <p:cNvSpPr txBox="true"/>
          <p:nvPr/>
        </p:nvSpPr>
        <p:spPr>
          <a:xfrm rot="0">
            <a:off x="1028700" y="332703"/>
            <a:ext cx="11815465" cy="889000"/>
          </a:xfrm>
          <a:prstGeom prst="rect">
            <a:avLst/>
          </a:prstGeom>
        </p:spPr>
        <p:txBody>
          <a:bodyPr anchor="t" rtlCol="false" tIns="0" lIns="0" bIns="0" rIns="0">
            <a:spAutoFit/>
          </a:bodyPr>
          <a:lstStyle/>
          <a:p>
            <a:pPr algn="l">
              <a:lnSpc>
                <a:spcPts val="6875"/>
              </a:lnSpc>
            </a:pPr>
            <a:r>
              <a:rPr lang="en-US" b="true" sz="5500" spc="-55" u="sng">
                <a:solidFill>
                  <a:srgbClr val="000000"/>
                </a:solidFill>
                <a:latin typeface="Arimo Bold"/>
                <a:ea typeface="Arimo Bold"/>
                <a:cs typeface="Arimo Bold"/>
                <a:sym typeface="Arimo Bold"/>
              </a:rPr>
              <a:t>Support Vector Regression (SVR)</a:t>
            </a:r>
          </a:p>
        </p:txBody>
      </p:sp>
      <p:sp>
        <p:nvSpPr>
          <p:cNvPr name="TextBox 8" id="8"/>
          <p:cNvSpPr txBox="true"/>
          <p:nvPr/>
        </p:nvSpPr>
        <p:spPr>
          <a:xfrm rot="0">
            <a:off x="483906" y="7728830"/>
            <a:ext cx="9514530" cy="2935115"/>
          </a:xfrm>
          <a:prstGeom prst="rect">
            <a:avLst/>
          </a:prstGeom>
        </p:spPr>
        <p:txBody>
          <a:bodyPr anchor="t" rtlCol="false" tIns="0" lIns="0" bIns="0" rIns="0">
            <a:spAutoFit/>
          </a:bodyPr>
          <a:lstStyle/>
          <a:p>
            <a:pPr algn="just" marL="0" indent="0" lvl="0">
              <a:lnSpc>
                <a:spcPts val="5913"/>
              </a:lnSpc>
              <a:spcBef>
                <a:spcPct val="0"/>
              </a:spcBef>
            </a:pPr>
            <a:r>
              <a:rPr lang="en-US" b="true" sz="3874" i="true" strike="noStrike" u="sng">
                <a:solidFill>
                  <a:srgbClr val="3D3838"/>
                </a:solidFill>
                <a:latin typeface="Source Sans Pro Bold Italics"/>
                <a:ea typeface="Source Sans Pro Bold Italics"/>
                <a:cs typeface="Source Sans Pro Bold Italics"/>
                <a:sym typeface="Source Sans Pro Bold Italics"/>
              </a:rPr>
              <a:t>Applications:</a:t>
            </a:r>
            <a:r>
              <a:rPr lang="en-US" b="true" sz="3874" strike="noStrike" u="none">
                <a:solidFill>
                  <a:srgbClr val="3D3838"/>
                </a:solidFill>
                <a:latin typeface="Source Sans Pro Bold"/>
                <a:ea typeface="Source Sans Pro Bold"/>
                <a:cs typeface="Source Sans Pro Bold"/>
                <a:sym typeface="Source Sans Pro Bold"/>
              </a:rPr>
              <a:t> </a:t>
            </a:r>
          </a:p>
          <a:p>
            <a:pPr algn="just" marL="0" indent="0" lvl="0">
              <a:lnSpc>
                <a:spcPts val="5914"/>
              </a:lnSpc>
              <a:spcBef>
                <a:spcPct val="0"/>
              </a:spcBef>
            </a:pPr>
            <a:r>
              <a:rPr lang="en-US" sz="3874" strike="noStrike" u="none">
                <a:solidFill>
                  <a:srgbClr val="3D3838"/>
                </a:solidFill>
                <a:latin typeface="Source Sans Pro"/>
                <a:ea typeface="Source Sans Pro"/>
                <a:cs typeface="Source Sans Pro"/>
                <a:sym typeface="Source Sans Pro"/>
              </a:rPr>
              <a:t>Stock price prediction, demand forecasting, etc.</a:t>
            </a:r>
          </a:p>
          <a:p>
            <a:pPr algn="just" marL="0" indent="0" lvl="0">
              <a:lnSpc>
                <a:spcPts val="5914"/>
              </a:lnSpc>
              <a:spcBef>
                <a:spcPct val="0"/>
              </a:spcBef>
            </a:pPr>
          </a:p>
        </p:txBody>
      </p:sp>
      <p:sp>
        <p:nvSpPr>
          <p:cNvPr name="TextBox 9" id="9"/>
          <p:cNvSpPr txBox="true"/>
          <p:nvPr/>
        </p:nvSpPr>
        <p:spPr>
          <a:xfrm rot="0">
            <a:off x="279944" y="1618129"/>
            <a:ext cx="10833891" cy="6649865"/>
          </a:xfrm>
          <a:prstGeom prst="rect">
            <a:avLst/>
          </a:prstGeom>
        </p:spPr>
        <p:txBody>
          <a:bodyPr anchor="t" rtlCol="false" tIns="0" lIns="0" bIns="0" rIns="0">
            <a:spAutoFit/>
          </a:bodyPr>
          <a:lstStyle/>
          <a:p>
            <a:pPr algn="just" marL="836605" indent="-418302" lvl="1">
              <a:lnSpc>
                <a:spcPts val="5913"/>
              </a:lnSpc>
              <a:buFont typeface="Arial"/>
              <a:buChar char="•"/>
            </a:pPr>
            <a:r>
              <a:rPr lang="en-US" sz="3874" strike="noStrike" u="none">
                <a:solidFill>
                  <a:srgbClr val="3D3838"/>
                </a:solidFill>
                <a:latin typeface="Source Sans Pro"/>
                <a:ea typeface="Source Sans Pro"/>
                <a:cs typeface="Source Sans Pro"/>
                <a:sym typeface="Source Sans Pro"/>
              </a:rPr>
              <a:t> A regression algorithm that uses Support Vector Machines to predict continuous values.</a:t>
            </a:r>
          </a:p>
          <a:p>
            <a:pPr algn="just" marL="836605" indent="-418302" lvl="1">
              <a:lnSpc>
                <a:spcPts val="5913"/>
              </a:lnSpc>
              <a:buFont typeface="Arial"/>
              <a:buChar char="•"/>
            </a:pPr>
            <a:r>
              <a:rPr lang="en-US" sz="3874" strike="noStrike" u="none">
                <a:solidFill>
                  <a:srgbClr val="3D3838"/>
                </a:solidFill>
                <a:latin typeface="Source Sans Pro"/>
                <a:ea typeface="Source Sans Pro"/>
                <a:cs typeface="Source Sans Pro"/>
                <a:sym typeface="Source Sans Pro"/>
              </a:rPr>
              <a:t>Predicts continuous values using Support Vector Machines.</a:t>
            </a:r>
          </a:p>
          <a:p>
            <a:pPr algn="just" marL="836605" indent="-418302" lvl="1">
              <a:lnSpc>
                <a:spcPts val="5913"/>
              </a:lnSpc>
              <a:buFont typeface="Arial"/>
              <a:buChar char="•"/>
            </a:pPr>
            <a:r>
              <a:rPr lang="en-US" sz="3874" strike="noStrike" u="none">
                <a:solidFill>
                  <a:srgbClr val="3D3838"/>
                </a:solidFill>
                <a:latin typeface="Source Sans Pro"/>
                <a:ea typeface="Source Sans Pro"/>
                <a:cs typeface="Source Sans Pro"/>
                <a:sym typeface="Source Sans Pro"/>
              </a:rPr>
              <a:t>Handles non-linear relationships with kernel functions (e.g., RBF, Polynomial).</a:t>
            </a:r>
          </a:p>
          <a:p>
            <a:pPr algn="just" marL="836605" indent="-418302" lvl="1">
              <a:lnSpc>
                <a:spcPts val="5913"/>
              </a:lnSpc>
              <a:buFont typeface="Arial"/>
              <a:buChar char="•"/>
            </a:pPr>
            <a:r>
              <a:rPr lang="en-US" sz="3874" strike="noStrike" u="none">
                <a:solidFill>
                  <a:srgbClr val="3D3838"/>
                </a:solidFill>
                <a:latin typeface="Source Sans Pro"/>
                <a:ea typeface="Source Sans Pro"/>
                <a:cs typeface="Source Sans Pro"/>
                <a:sym typeface="Source Sans Pro"/>
              </a:rPr>
              <a:t>Robust to outliers with epsilon-insensitive margin.</a:t>
            </a:r>
          </a:p>
          <a:p>
            <a:pPr algn="just">
              <a:lnSpc>
                <a:spcPts val="5914"/>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47" y="0"/>
            <a:ext cx="47625" cy="10287000"/>
            <a:chOff x="0" y="0"/>
            <a:chExt cx="63500" cy="13716000"/>
          </a:xfrm>
        </p:grpSpPr>
        <p:sp>
          <p:nvSpPr>
            <p:cNvPr name="Freeform 3" id="3"/>
            <p:cNvSpPr/>
            <p:nvPr/>
          </p:nvSpPr>
          <p:spPr>
            <a:xfrm flipH="false" flipV="false" rot="0">
              <a:off x="0" y="0"/>
              <a:ext cx="63500" cy="13716000"/>
            </a:xfrm>
            <a:custGeom>
              <a:avLst/>
              <a:gdLst/>
              <a:ahLst/>
              <a:cxnLst/>
              <a:rect r="r" b="b" t="t" l="l"/>
              <a:pathLst>
                <a:path h="13716000" w="63500">
                  <a:moveTo>
                    <a:pt x="0" y="0"/>
                  </a:moveTo>
                  <a:lnTo>
                    <a:pt x="63500" y="0"/>
                  </a:lnTo>
                  <a:lnTo>
                    <a:pt x="63500" y="13716000"/>
                  </a:lnTo>
                  <a:lnTo>
                    <a:pt x="0" y="13716000"/>
                  </a:lnTo>
                  <a:close/>
                </a:path>
              </a:pathLst>
            </a:custGeom>
            <a:solidFill>
              <a:srgbClr val="EDEDED"/>
            </a:solidFill>
          </p:spPr>
        </p:sp>
      </p:grpSp>
      <p:sp>
        <p:nvSpPr>
          <p:cNvPr name="Freeform 4" id="4"/>
          <p:cNvSpPr/>
          <p:nvPr/>
        </p:nvSpPr>
        <p:spPr>
          <a:xfrm flipH="false" flipV="false" rot="0">
            <a:off x="8569287" y="3751448"/>
            <a:ext cx="9718713" cy="4719778"/>
          </a:xfrm>
          <a:custGeom>
            <a:avLst/>
            <a:gdLst/>
            <a:ahLst/>
            <a:cxnLst/>
            <a:rect r="r" b="b" t="t" l="l"/>
            <a:pathLst>
              <a:path h="4719778" w="9718713">
                <a:moveTo>
                  <a:pt x="0" y="0"/>
                </a:moveTo>
                <a:lnTo>
                  <a:pt x="9718713" y="0"/>
                </a:lnTo>
                <a:lnTo>
                  <a:pt x="9718713" y="4719778"/>
                </a:lnTo>
                <a:lnTo>
                  <a:pt x="0" y="4719778"/>
                </a:lnTo>
                <a:lnTo>
                  <a:pt x="0" y="0"/>
                </a:lnTo>
                <a:close/>
              </a:path>
            </a:pathLst>
          </a:custGeom>
          <a:blipFill>
            <a:blip r:embed="rId3"/>
            <a:stretch>
              <a:fillRect l="0" t="-1478" r="0" b="-1478"/>
            </a:stretch>
          </a:blipFill>
        </p:spPr>
      </p:sp>
      <p:sp>
        <p:nvSpPr>
          <p:cNvPr name="TextBox 5" id="5"/>
          <p:cNvSpPr txBox="true"/>
          <p:nvPr/>
        </p:nvSpPr>
        <p:spPr>
          <a:xfrm rot="0">
            <a:off x="708233" y="316057"/>
            <a:ext cx="7396906" cy="889000"/>
          </a:xfrm>
          <a:prstGeom prst="rect">
            <a:avLst/>
          </a:prstGeom>
        </p:spPr>
        <p:txBody>
          <a:bodyPr anchor="t" rtlCol="false" tIns="0" lIns="0" bIns="0" rIns="0">
            <a:spAutoFit/>
          </a:bodyPr>
          <a:lstStyle/>
          <a:p>
            <a:pPr algn="l">
              <a:lnSpc>
                <a:spcPts val="6875"/>
              </a:lnSpc>
            </a:pPr>
            <a:r>
              <a:rPr lang="en-US" b="true" sz="5500" spc="-55" u="sng">
                <a:solidFill>
                  <a:srgbClr val="000000"/>
                </a:solidFill>
                <a:latin typeface="Arimo Bold"/>
                <a:ea typeface="Arimo Bold"/>
                <a:cs typeface="Arimo Bold"/>
                <a:sym typeface="Arimo Bold"/>
              </a:rPr>
              <a:t>Polynomial Features</a:t>
            </a:r>
          </a:p>
        </p:txBody>
      </p:sp>
      <p:sp>
        <p:nvSpPr>
          <p:cNvPr name="TextBox 6" id="6"/>
          <p:cNvSpPr txBox="true"/>
          <p:nvPr/>
        </p:nvSpPr>
        <p:spPr>
          <a:xfrm rot="0">
            <a:off x="-320467" y="2275967"/>
            <a:ext cx="8695346" cy="7392815"/>
          </a:xfrm>
          <a:prstGeom prst="rect">
            <a:avLst/>
          </a:prstGeom>
        </p:spPr>
        <p:txBody>
          <a:bodyPr anchor="t" rtlCol="false" tIns="0" lIns="0" bIns="0" rIns="0">
            <a:spAutoFit/>
          </a:bodyPr>
          <a:lstStyle/>
          <a:p>
            <a:pPr algn="just" marL="836605" indent="-418302" lvl="1">
              <a:lnSpc>
                <a:spcPts val="5913"/>
              </a:lnSpc>
              <a:buFont typeface="Arial"/>
              <a:buChar char="•"/>
            </a:pPr>
            <a:r>
              <a:rPr lang="en-US" sz="3874" strike="noStrike" u="none">
                <a:solidFill>
                  <a:srgbClr val="3D3838"/>
                </a:solidFill>
                <a:latin typeface="Source Sans Pro"/>
                <a:ea typeface="Source Sans Pro"/>
                <a:cs typeface="Source Sans Pro"/>
                <a:sym typeface="Source Sans Pro"/>
              </a:rPr>
              <a:t>A preprocessing technique that generates polnomial combinations of the original features.</a:t>
            </a:r>
          </a:p>
          <a:p>
            <a:pPr algn="just">
              <a:lnSpc>
                <a:spcPts val="5913"/>
              </a:lnSpc>
            </a:pPr>
          </a:p>
          <a:p>
            <a:pPr algn="just" marL="836605" indent="-418302" lvl="1">
              <a:lnSpc>
                <a:spcPts val="5913"/>
              </a:lnSpc>
              <a:spcBef>
                <a:spcPct val="0"/>
              </a:spcBef>
              <a:buFont typeface="Arial"/>
              <a:buChar char="•"/>
            </a:pPr>
            <a:r>
              <a:rPr lang="en-US" sz="3874" strike="noStrike" u="none">
                <a:solidFill>
                  <a:srgbClr val="3D3838"/>
                </a:solidFill>
                <a:latin typeface="Source Sans Pro"/>
                <a:ea typeface="Source Sans Pro"/>
                <a:cs typeface="Source Sans Pro"/>
                <a:sym typeface="Source Sans Pro"/>
              </a:rPr>
              <a:t>Expands feature space to capture non-linear relationships.</a:t>
            </a:r>
          </a:p>
          <a:p>
            <a:pPr algn="just">
              <a:lnSpc>
                <a:spcPts val="5913"/>
              </a:lnSpc>
              <a:spcBef>
                <a:spcPct val="0"/>
              </a:spcBef>
            </a:pPr>
          </a:p>
          <a:p>
            <a:pPr algn="just" marL="836605" indent="-418302" lvl="1">
              <a:lnSpc>
                <a:spcPts val="5914"/>
              </a:lnSpc>
              <a:spcBef>
                <a:spcPct val="0"/>
              </a:spcBef>
              <a:buFont typeface="Arial"/>
              <a:buChar char="•"/>
            </a:pPr>
            <a:r>
              <a:rPr lang="en-US" sz="3874" strike="noStrike" u="none">
                <a:solidFill>
                  <a:srgbClr val="3D3838"/>
                </a:solidFill>
                <a:latin typeface="Source Sans Pro"/>
                <a:ea typeface="Source Sans Pro"/>
                <a:cs typeface="Source Sans Pro"/>
                <a:sym typeface="Source Sans Pro"/>
              </a:rPr>
              <a:t>Degree of polynomial defines the complexity of the model.</a:t>
            </a:r>
          </a:p>
          <a:p>
            <a:pPr algn="just" marL="0" indent="0" lvl="0">
              <a:lnSpc>
                <a:spcPts val="591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EDED"/>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582469" y="1778692"/>
            <a:ext cx="8914045" cy="5564685"/>
          </a:xfrm>
          <a:custGeom>
            <a:avLst/>
            <a:gdLst/>
            <a:ahLst/>
            <a:cxnLst/>
            <a:rect r="r" b="b" t="t" l="l"/>
            <a:pathLst>
              <a:path h="5564685" w="8914045">
                <a:moveTo>
                  <a:pt x="0" y="0"/>
                </a:moveTo>
                <a:lnTo>
                  <a:pt x="8914045" y="0"/>
                </a:lnTo>
                <a:lnTo>
                  <a:pt x="8914045" y="5564685"/>
                </a:lnTo>
                <a:lnTo>
                  <a:pt x="0" y="5564685"/>
                </a:lnTo>
                <a:lnTo>
                  <a:pt x="0" y="0"/>
                </a:lnTo>
                <a:close/>
              </a:path>
            </a:pathLst>
          </a:custGeom>
          <a:blipFill>
            <a:blip r:embed="rId3"/>
            <a:stretch>
              <a:fillRect l="0" t="0" r="0" b="0"/>
            </a:stretch>
          </a:blipFill>
        </p:spPr>
      </p:sp>
      <p:sp>
        <p:nvSpPr>
          <p:cNvPr name="TextBox 7" id="7"/>
          <p:cNvSpPr txBox="true"/>
          <p:nvPr/>
        </p:nvSpPr>
        <p:spPr>
          <a:xfrm rot="0">
            <a:off x="844850" y="555625"/>
            <a:ext cx="7012186" cy="889000"/>
          </a:xfrm>
          <a:prstGeom prst="rect">
            <a:avLst/>
          </a:prstGeom>
        </p:spPr>
        <p:txBody>
          <a:bodyPr anchor="t" rtlCol="false" tIns="0" lIns="0" bIns="0" rIns="0">
            <a:spAutoFit/>
          </a:bodyPr>
          <a:lstStyle/>
          <a:p>
            <a:pPr algn="l">
              <a:lnSpc>
                <a:spcPts val="6875"/>
              </a:lnSpc>
            </a:pPr>
            <a:r>
              <a:rPr lang="en-US" b="true" sz="5500" spc="-55" u="sng">
                <a:solidFill>
                  <a:srgbClr val="000000"/>
                </a:solidFill>
                <a:latin typeface="Arimo Bold"/>
                <a:ea typeface="Arimo Bold"/>
                <a:cs typeface="Arimo Bold"/>
                <a:sym typeface="Arimo Bold"/>
              </a:rPr>
              <a:t>Silhouette Analysis</a:t>
            </a:r>
          </a:p>
        </p:txBody>
      </p:sp>
      <p:sp>
        <p:nvSpPr>
          <p:cNvPr name="TextBox 8" id="8"/>
          <p:cNvSpPr txBox="true"/>
          <p:nvPr/>
        </p:nvSpPr>
        <p:spPr>
          <a:xfrm rot="0">
            <a:off x="379932" y="7553619"/>
            <a:ext cx="9116582" cy="2935115"/>
          </a:xfrm>
          <a:prstGeom prst="rect">
            <a:avLst/>
          </a:prstGeom>
        </p:spPr>
        <p:txBody>
          <a:bodyPr anchor="t" rtlCol="false" tIns="0" lIns="0" bIns="0" rIns="0">
            <a:spAutoFit/>
          </a:bodyPr>
          <a:lstStyle/>
          <a:p>
            <a:pPr algn="just" marL="0" indent="0" lvl="0">
              <a:lnSpc>
                <a:spcPts val="5913"/>
              </a:lnSpc>
              <a:spcBef>
                <a:spcPct val="0"/>
              </a:spcBef>
            </a:pPr>
            <a:r>
              <a:rPr lang="en-US" b="true" sz="3874" i="true" strike="noStrike" u="sng">
                <a:solidFill>
                  <a:srgbClr val="3D3838"/>
                </a:solidFill>
                <a:latin typeface="Source Sans Pro Bold Italics"/>
                <a:ea typeface="Source Sans Pro Bold Italics"/>
                <a:cs typeface="Source Sans Pro Bold Italics"/>
                <a:sym typeface="Source Sans Pro Bold Italics"/>
              </a:rPr>
              <a:t>Applications: </a:t>
            </a:r>
          </a:p>
          <a:p>
            <a:pPr algn="just" marL="0" indent="0" lvl="0">
              <a:lnSpc>
                <a:spcPts val="5914"/>
              </a:lnSpc>
              <a:spcBef>
                <a:spcPct val="0"/>
              </a:spcBef>
            </a:pPr>
            <a:r>
              <a:rPr lang="en-US" sz="3874" strike="noStrike" u="none">
                <a:solidFill>
                  <a:srgbClr val="3D3838"/>
                </a:solidFill>
                <a:latin typeface="Source Sans Pro"/>
                <a:ea typeface="Source Sans Pro"/>
                <a:cs typeface="Source Sans Pro"/>
                <a:sym typeface="Source Sans Pro"/>
              </a:rPr>
              <a:t>Assessing K-means, DBSCAN, or hierarchical clustering models.</a:t>
            </a:r>
          </a:p>
          <a:p>
            <a:pPr algn="just" marL="0" indent="0" lvl="0">
              <a:lnSpc>
                <a:spcPts val="5914"/>
              </a:lnSpc>
              <a:spcBef>
                <a:spcPct val="0"/>
              </a:spcBef>
            </a:pPr>
          </a:p>
        </p:txBody>
      </p:sp>
      <p:sp>
        <p:nvSpPr>
          <p:cNvPr name="TextBox 9" id="9"/>
          <p:cNvSpPr txBox="true"/>
          <p:nvPr/>
        </p:nvSpPr>
        <p:spPr>
          <a:xfrm rot="0">
            <a:off x="10214929" y="904875"/>
            <a:ext cx="7784006" cy="8135765"/>
          </a:xfrm>
          <a:prstGeom prst="rect">
            <a:avLst/>
          </a:prstGeom>
        </p:spPr>
        <p:txBody>
          <a:bodyPr anchor="t" rtlCol="false" tIns="0" lIns="0" bIns="0" rIns="0">
            <a:spAutoFit/>
          </a:bodyPr>
          <a:lstStyle/>
          <a:p>
            <a:pPr algn="just">
              <a:lnSpc>
                <a:spcPts val="5913"/>
              </a:lnSpc>
            </a:pPr>
            <a:r>
              <a:rPr lang="en-US" sz="3874">
                <a:solidFill>
                  <a:srgbClr val="3D3838"/>
                </a:solidFill>
                <a:latin typeface="Source Sans Pro"/>
                <a:ea typeface="Source Sans Pro"/>
                <a:cs typeface="Source Sans Pro"/>
                <a:sym typeface="Source Sans Pro"/>
              </a:rPr>
              <a:t>-&gt;A technique to evaluate clustering  quality.</a:t>
            </a:r>
          </a:p>
          <a:p>
            <a:pPr algn="just">
              <a:lnSpc>
                <a:spcPts val="5913"/>
              </a:lnSpc>
            </a:pPr>
            <a:r>
              <a:rPr lang="en-US" sz="3874">
                <a:solidFill>
                  <a:srgbClr val="3D3838"/>
                </a:solidFill>
                <a:latin typeface="Source Sans Pro"/>
                <a:ea typeface="Source Sans Pro"/>
                <a:cs typeface="Source Sans Pro"/>
                <a:sym typeface="Source Sans Pro"/>
              </a:rPr>
              <a:t>-&gt;Evaluates clustering quality using silhouette scores (-1 to 1).</a:t>
            </a:r>
          </a:p>
          <a:p>
            <a:pPr algn="just">
              <a:lnSpc>
                <a:spcPts val="5913"/>
              </a:lnSpc>
            </a:pPr>
          </a:p>
          <a:p>
            <a:pPr algn="just">
              <a:lnSpc>
                <a:spcPts val="5913"/>
              </a:lnSpc>
            </a:pPr>
            <a:r>
              <a:rPr lang="en-US" sz="3874">
                <a:solidFill>
                  <a:srgbClr val="3D3838"/>
                </a:solidFill>
                <a:latin typeface="Source Sans Pro"/>
                <a:ea typeface="Source Sans Pro"/>
                <a:cs typeface="Source Sans Pro"/>
                <a:sym typeface="Source Sans Pro"/>
              </a:rPr>
              <a:t>-&gt;Measures how well a point fits within its cluster compared to others.</a:t>
            </a:r>
          </a:p>
          <a:p>
            <a:pPr algn="just">
              <a:lnSpc>
                <a:spcPts val="5913"/>
              </a:lnSpc>
            </a:pPr>
          </a:p>
          <a:p>
            <a:pPr algn="just">
              <a:lnSpc>
                <a:spcPts val="5913"/>
              </a:lnSpc>
            </a:pPr>
            <a:r>
              <a:rPr lang="en-US" sz="3874">
                <a:solidFill>
                  <a:srgbClr val="3D3838"/>
                </a:solidFill>
                <a:latin typeface="Source Sans Pro"/>
                <a:ea typeface="Source Sans Pro"/>
                <a:cs typeface="Source Sans Pro"/>
                <a:sym typeface="Source Sans Pro"/>
              </a:rPr>
              <a:t>-&gt;Useful for validating clustering algorithms like K-means.</a:t>
            </a:r>
          </a:p>
          <a:p>
            <a:pPr algn="just" marL="0" indent="0" lvl="0">
              <a:lnSpc>
                <a:spcPts val="5914"/>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EDED"/>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459844" y="2158165"/>
            <a:ext cx="7960894" cy="5970671"/>
          </a:xfrm>
          <a:custGeom>
            <a:avLst/>
            <a:gdLst/>
            <a:ahLst/>
            <a:cxnLst/>
            <a:rect r="r" b="b" t="t" l="l"/>
            <a:pathLst>
              <a:path h="5970671" w="7960894">
                <a:moveTo>
                  <a:pt x="0" y="0"/>
                </a:moveTo>
                <a:lnTo>
                  <a:pt x="7960894" y="0"/>
                </a:lnTo>
                <a:lnTo>
                  <a:pt x="7960894" y="5970670"/>
                </a:lnTo>
                <a:lnTo>
                  <a:pt x="0" y="5970670"/>
                </a:lnTo>
                <a:lnTo>
                  <a:pt x="0" y="0"/>
                </a:lnTo>
                <a:close/>
              </a:path>
            </a:pathLst>
          </a:custGeom>
          <a:blipFill>
            <a:blip r:embed="rId3"/>
            <a:stretch>
              <a:fillRect l="0" t="0" r="0" b="0"/>
            </a:stretch>
          </a:blipFill>
        </p:spPr>
      </p:sp>
      <p:sp>
        <p:nvSpPr>
          <p:cNvPr name="TextBox 7" id="7"/>
          <p:cNvSpPr txBox="true"/>
          <p:nvPr/>
        </p:nvSpPr>
        <p:spPr>
          <a:xfrm rot="0">
            <a:off x="972591" y="717649"/>
            <a:ext cx="6316265" cy="795337"/>
          </a:xfrm>
          <a:prstGeom prst="rect">
            <a:avLst/>
          </a:prstGeom>
        </p:spPr>
        <p:txBody>
          <a:bodyPr anchor="t" rtlCol="false" tIns="0" lIns="0" bIns="0" rIns="0">
            <a:spAutoFit/>
          </a:bodyPr>
          <a:lstStyle/>
          <a:p>
            <a:pPr algn="l">
              <a:lnSpc>
                <a:spcPts val="6187"/>
              </a:lnSpc>
            </a:pPr>
            <a:r>
              <a:rPr lang="en-US" b="true" sz="4937" spc="-50" u="sng">
                <a:solidFill>
                  <a:srgbClr val="000000"/>
                </a:solidFill>
                <a:latin typeface="Arimo Bold"/>
                <a:ea typeface="Arimo Bold"/>
                <a:cs typeface="Arimo Bold"/>
                <a:sym typeface="Arimo Bold"/>
              </a:rPr>
              <a:t>Auto ARIMA</a:t>
            </a:r>
          </a:p>
        </p:txBody>
      </p:sp>
      <p:sp>
        <p:nvSpPr>
          <p:cNvPr name="TextBox 8" id="8"/>
          <p:cNvSpPr txBox="true"/>
          <p:nvPr/>
        </p:nvSpPr>
        <p:spPr>
          <a:xfrm rot="0">
            <a:off x="9216995" y="8173865"/>
            <a:ext cx="9071005" cy="2192165"/>
          </a:xfrm>
          <a:prstGeom prst="rect">
            <a:avLst/>
          </a:prstGeom>
        </p:spPr>
        <p:txBody>
          <a:bodyPr anchor="t" rtlCol="false" tIns="0" lIns="0" bIns="0" rIns="0">
            <a:spAutoFit/>
          </a:bodyPr>
          <a:lstStyle/>
          <a:p>
            <a:pPr algn="just" marL="0" indent="0" lvl="0">
              <a:lnSpc>
                <a:spcPts val="5913"/>
              </a:lnSpc>
              <a:spcBef>
                <a:spcPct val="0"/>
              </a:spcBef>
            </a:pPr>
            <a:r>
              <a:rPr lang="en-US" b="true" sz="3874" i="true" strike="noStrike" u="sng">
                <a:solidFill>
                  <a:srgbClr val="3D3838"/>
                </a:solidFill>
                <a:latin typeface="Source Sans Pro Bold Italics"/>
                <a:ea typeface="Source Sans Pro Bold Italics"/>
                <a:cs typeface="Source Sans Pro Bold Italics"/>
                <a:sym typeface="Source Sans Pro Bold Italics"/>
              </a:rPr>
              <a:t>Applications: </a:t>
            </a:r>
          </a:p>
          <a:p>
            <a:pPr algn="just" marL="0" indent="0" lvl="0">
              <a:lnSpc>
                <a:spcPts val="5914"/>
              </a:lnSpc>
              <a:spcBef>
                <a:spcPct val="0"/>
              </a:spcBef>
            </a:pPr>
            <a:r>
              <a:rPr lang="en-US" sz="3874" strike="noStrike" u="none">
                <a:solidFill>
                  <a:srgbClr val="3D3838"/>
                </a:solidFill>
                <a:latin typeface="Source Sans Pro"/>
                <a:ea typeface="Source Sans Pro"/>
                <a:cs typeface="Source Sans Pro"/>
                <a:sym typeface="Source Sans Pro"/>
              </a:rPr>
              <a:t> Sales forecasting, weather predictions, etc.</a:t>
            </a:r>
          </a:p>
          <a:p>
            <a:pPr algn="just" marL="0" indent="0" lvl="0">
              <a:lnSpc>
                <a:spcPts val="5914"/>
              </a:lnSpc>
              <a:spcBef>
                <a:spcPct val="0"/>
              </a:spcBef>
            </a:pPr>
          </a:p>
        </p:txBody>
      </p:sp>
      <p:sp>
        <p:nvSpPr>
          <p:cNvPr name="TextBox 9" id="9"/>
          <p:cNvSpPr txBox="true"/>
          <p:nvPr/>
        </p:nvSpPr>
        <p:spPr>
          <a:xfrm rot="0">
            <a:off x="8911839" y="904875"/>
            <a:ext cx="8814631" cy="7392815"/>
          </a:xfrm>
          <a:prstGeom prst="rect">
            <a:avLst/>
          </a:prstGeom>
        </p:spPr>
        <p:txBody>
          <a:bodyPr anchor="t" rtlCol="false" tIns="0" lIns="0" bIns="0" rIns="0">
            <a:spAutoFit/>
          </a:bodyPr>
          <a:lstStyle/>
          <a:p>
            <a:pPr algn="just" marL="836605" indent="-418302" lvl="1">
              <a:lnSpc>
                <a:spcPts val="5913"/>
              </a:lnSpc>
              <a:buFont typeface="Arial"/>
              <a:buChar char="•"/>
            </a:pPr>
            <a:r>
              <a:rPr lang="en-US" sz="3874">
                <a:solidFill>
                  <a:srgbClr val="3D3838"/>
                </a:solidFill>
                <a:latin typeface="Source Sans Pro"/>
                <a:ea typeface="Source Sans Pro"/>
                <a:cs typeface="Source Sans Pro"/>
                <a:sym typeface="Source Sans Pro"/>
              </a:rPr>
              <a:t>Automates the process of selecting the best ARIMA (AutoRegressive Integrated Moving Average) parameters.</a:t>
            </a:r>
          </a:p>
          <a:p>
            <a:pPr algn="just">
              <a:lnSpc>
                <a:spcPts val="5913"/>
              </a:lnSpc>
            </a:pPr>
          </a:p>
          <a:p>
            <a:pPr algn="just" marL="836605" indent="-418302" lvl="1">
              <a:lnSpc>
                <a:spcPts val="5913"/>
              </a:lnSpc>
              <a:buFont typeface="Arial"/>
              <a:buChar char="•"/>
            </a:pPr>
            <a:r>
              <a:rPr lang="en-US" sz="3874">
                <a:solidFill>
                  <a:srgbClr val="3D3838"/>
                </a:solidFill>
                <a:latin typeface="Source Sans Pro"/>
                <a:ea typeface="Source Sans Pro"/>
                <a:cs typeface="Source Sans Pro"/>
                <a:sym typeface="Source Sans Pro"/>
              </a:rPr>
              <a:t>Automatically identifies p,d,q values using AIC/BIC scores.</a:t>
            </a:r>
          </a:p>
          <a:p>
            <a:pPr algn="just">
              <a:lnSpc>
                <a:spcPts val="5913"/>
              </a:lnSpc>
            </a:pPr>
          </a:p>
          <a:p>
            <a:pPr algn="just" marL="836605" indent="-418302" lvl="1">
              <a:lnSpc>
                <a:spcPts val="5913"/>
              </a:lnSpc>
              <a:buFont typeface="Arial"/>
              <a:buChar char="•"/>
            </a:pPr>
            <a:r>
              <a:rPr lang="en-US" sz="3874">
                <a:solidFill>
                  <a:srgbClr val="3D3838"/>
                </a:solidFill>
                <a:latin typeface="Source Sans Pro"/>
                <a:ea typeface="Source Sans Pro"/>
                <a:cs typeface="Source Sans Pro"/>
                <a:sym typeface="Source Sans Pro"/>
              </a:rPr>
              <a:t>Seasonal ARIMA (SARIMA) support with seasonal parameters.</a:t>
            </a:r>
          </a:p>
          <a:p>
            <a:pPr algn="just" marL="0" indent="0" lvl="0">
              <a:lnSpc>
                <a:spcPts val="591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EDED"/>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10564596" y="1028700"/>
            <a:ext cx="7605581" cy="5704186"/>
          </a:xfrm>
          <a:custGeom>
            <a:avLst/>
            <a:gdLst/>
            <a:ahLst/>
            <a:cxnLst/>
            <a:rect r="r" b="b" t="t" l="l"/>
            <a:pathLst>
              <a:path h="5704186" w="7605581">
                <a:moveTo>
                  <a:pt x="0" y="0"/>
                </a:moveTo>
                <a:lnTo>
                  <a:pt x="7605580" y="0"/>
                </a:lnTo>
                <a:lnTo>
                  <a:pt x="7605580" y="5704186"/>
                </a:lnTo>
                <a:lnTo>
                  <a:pt x="0" y="5704186"/>
                </a:lnTo>
                <a:lnTo>
                  <a:pt x="0" y="0"/>
                </a:lnTo>
                <a:close/>
              </a:path>
            </a:pathLst>
          </a:custGeom>
          <a:blipFill>
            <a:blip r:embed="rId3"/>
            <a:stretch>
              <a:fillRect l="0" t="0" r="0" b="0"/>
            </a:stretch>
          </a:blipFill>
        </p:spPr>
      </p:sp>
      <p:sp>
        <p:nvSpPr>
          <p:cNvPr name="TextBox 7" id="7"/>
          <p:cNvSpPr txBox="true"/>
          <p:nvPr/>
        </p:nvSpPr>
        <p:spPr>
          <a:xfrm rot="0">
            <a:off x="1028700" y="555625"/>
            <a:ext cx="7012186" cy="889000"/>
          </a:xfrm>
          <a:prstGeom prst="rect">
            <a:avLst/>
          </a:prstGeom>
        </p:spPr>
        <p:txBody>
          <a:bodyPr anchor="t" rtlCol="false" tIns="0" lIns="0" bIns="0" rIns="0">
            <a:spAutoFit/>
          </a:bodyPr>
          <a:lstStyle/>
          <a:p>
            <a:pPr algn="l">
              <a:lnSpc>
                <a:spcPts val="6875"/>
              </a:lnSpc>
            </a:pPr>
            <a:r>
              <a:rPr lang="en-US" b="true" sz="5500" spc="-55" u="sng">
                <a:solidFill>
                  <a:srgbClr val="000000"/>
                </a:solidFill>
                <a:latin typeface="Arimo Bold"/>
                <a:ea typeface="Arimo Bold"/>
                <a:cs typeface="Arimo Bold"/>
                <a:sym typeface="Arimo Bold"/>
              </a:rPr>
              <a:t>GridSearchCV</a:t>
            </a:r>
          </a:p>
        </p:txBody>
      </p:sp>
      <p:sp>
        <p:nvSpPr>
          <p:cNvPr name="TextBox 8" id="8"/>
          <p:cNvSpPr txBox="true"/>
          <p:nvPr/>
        </p:nvSpPr>
        <p:spPr>
          <a:xfrm rot="0">
            <a:off x="367559" y="7654286"/>
            <a:ext cx="11025855" cy="2935115"/>
          </a:xfrm>
          <a:prstGeom prst="rect">
            <a:avLst/>
          </a:prstGeom>
        </p:spPr>
        <p:txBody>
          <a:bodyPr anchor="t" rtlCol="false" tIns="0" lIns="0" bIns="0" rIns="0">
            <a:spAutoFit/>
          </a:bodyPr>
          <a:lstStyle/>
          <a:p>
            <a:pPr algn="just" marL="0" indent="0" lvl="0">
              <a:lnSpc>
                <a:spcPts val="5913"/>
              </a:lnSpc>
              <a:spcBef>
                <a:spcPct val="0"/>
              </a:spcBef>
            </a:pPr>
            <a:r>
              <a:rPr lang="en-US" b="true" sz="3874" i="true" strike="noStrike" u="sng">
                <a:solidFill>
                  <a:srgbClr val="3D3838"/>
                </a:solidFill>
                <a:latin typeface="Source Sans Pro Bold Italics"/>
                <a:ea typeface="Source Sans Pro Bold Italics"/>
                <a:cs typeface="Source Sans Pro Bold Italics"/>
                <a:sym typeface="Source Sans Pro Bold Italics"/>
              </a:rPr>
              <a:t>Applications: </a:t>
            </a:r>
          </a:p>
          <a:p>
            <a:pPr algn="just" marL="0" indent="0" lvl="0">
              <a:lnSpc>
                <a:spcPts val="5914"/>
              </a:lnSpc>
              <a:spcBef>
                <a:spcPct val="0"/>
              </a:spcBef>
            </a:pPr>
            <a:r>
              <a:rPr lang="en-US" sz="3874" strike="noStrike" u="none">
                <a:solidFill>
                  <a:srgbClr val="3D3838"/>
                </a:solidFill>
                <a:latin typeface="Source Sans Pro"/>
                <a:ea typeface="Source Sans Pro"/>
                <a:cs typeface="Source Sans Pro"/>
                <a:sym typeface="Source Sans Pro"/>
              </a:rPr>
              <a:t> Applications: Model tuning for SVM, Random Forest, Neural Networks, etc.</a:t>
            </a:r>
          </a:p>
          <a:p>
            <a:pPr algn="just" marL="0" indent="0" lvl="0">
              <a:lnSpc>
                <a:spcPts val="5914"/>
              </a:lnSpc>
              <a:spcBef>
                <a:spcPct val="0"/>
              </a:spcBef>
            </a:pPr>
          </a:p>
        </p:txBody>
      </p:sp>
      <p:sp>
        <p:nvSpPr>
          <p:cNvPr name="TextBox 9" id="9"/>
          <p:cNvSpPr txBox="true"/>
          <p:nvPr/>
        </p:nvSpPr>
        <p:spPr>
          <a:xfrm rot="0">
            <a:off x="0" y="1871196"/>
            <a:ext cx="10564596" cy="5906915"/>
          </a:xfrm>
          <a:prstGeom prst="rect">
            <a:avLst/>
          </a:prstGeom>
        </p:spPr>
        <p:txBody>
          <a:bodyPr anchor="t" rtlCol="false" tIns="0" lIns="0" bIns="0" rIns="0">
            <a:spAutoFit/>
          </a:bodyPr>
          <a:lstStyle/>
          <a:p>
            <a:pPr algn="just" marL="836605" indent="-418302" lvl="1">
              <a:lnSpc>
                <a:spcPts val="5913"/>
              </a:lnSpc>
              <a:buFont typeface="Arial"/>
              <a:buChar char="•"/>
            </a:pPr>
            <a:r>
              <a:rPr lang="en-US" sz="3874">
                <a:solidFill>
                  <a:srgbClr val="3D3838"/>
                </a:solidFill>
                <a:latin typeface="Source Sans Pro"/>
                <a:ea typeface="Source Sans Pro"/>
                <a:cs typeface="Source Sans Pro"/>
                <a:sym typeface="Source Sans Pro"/>
              </a:rPr>
              <a:t>Exhaustive search over specified hyperparameter values for an estimator</a:t>
            </a:r>
          </a:p>
          <a:p>
            <a:pPr algn="just" marL="836605" indent="-418302" lvl="1">
              <a:lnSpc>
                <a:spcPts val="5913"/>
              </a:lnSpc>
              <a:buFont typeface="Arial"/>
              <a:buChar char="•"/>
            </a:pPr>
            <a:r>
              <a:rPr lang="en-US" sz="3874">
                <a:solidFill>
                  <a:srgbClr val="3D3838"/>
                </a:solidFill>
                <a:latin typeface="Source Sans Pro"/>
                <a:ea typeface="Source Sans Pro"/>
                <a:cs typeface="Source Sans Pro"/>
                <a:sym typeface="Source Sans Pro"/>
              </a:rPr>
              <a:t>Optimizes model hyperparameters via exhaustive search.</a:t>
            </a:r>
          </a:p>
          <a:p>
            <a:pPr algn="just" marL="836605" indent="-418302" lvl="1">
              <a:lnSpc>
                <a:spcPts val="5913"/>
              </a:lnSpc>
              <a:buFont typeface="Arial"/>
              <a:buChar char="•"/>
            </a:pPr>
            <a:r>
              <a:rPr lang="en-US" sz="3874">
                <a:solidFill>
                  <a:srgbClr val="3D3838"/>
                </a:solidFill>
                <a:latin typeface="Source Sans Pro"/>
                <a:ea typeface="Source Sans Pro"/>
                <a:cs typeface="Source Sans Pro"/>
                <a:sym typeface="Source Sans Pro"/>
              </a:rPr>
              <a:t>Uses cross-validation to evaluate parameter combinations.</a:t>
            </a:r>
          </a:p>
          <a:p>
            <a:pPr algn="just" marL="836605" indent="-418302" lvl="1">
              <a:lnSpc>
                <a:spcPts val="5913"/>
              </a:lnSpc>
              <a:buFont typeface="Arial"/>
              <a:buChar char="•"/>
            </a:pPr>
            <a:r>
              <a:rPr lang="en-US" sz="3874">
                <a:solidFill>
                  <a:srgbClr val="3D3838"/>
                </a:solidFill>
                <a:latin typeface="Source Sans Pro"/>
                <a:ea typeface="Source Sans Pro"/>
                <a:cs typeface="Source Sans Pro"/>
                <a:sym typeface="Source Sans Pro"/>
              </a:rPr>
              <a:t>Balances accuracy and computational cost.</a:t>
            </a:r>
          </a:p>
          <a:p>
            <a:pPr algn="just" marL="0" indent="0" lvl="0">
              <a:lnSpc>
                <a:spcPts val="5914"/>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EDED"/>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934284" y="6262656"/>
            <a:ext cx="6025517" cy="2742178"/>
          </a:xfrm>
          <a:custGeom>
            <a:avLst/>
            <a:gdLst/>
            <a:ahLst/>
            <a:cxnLst/>
            <a:rect r="r" b="b" t="t" l="l"/>
            <a:pathLst>
              <a:path h="2742178" w="6025517">
                <a:moveTo>
                  <a:pt x="0" y="0"/>
                </a:moveTo>
                <a:lnTo>
                  <a:pt x="6025517" y="0"/>
                </a:lnTo>
                <a:lnTo>
                  <a:pt x="6025517" y="2742179"/>
                </a:lnTo>
                <a:lnTo>
                  <a:pt x="0" y="2742179"/>
                </a:lnTo>
                <a:lnTo>
                  <a:pt x="0" y="0"/>
                </a:lnTo>
                <a:close/>
              </a:path>
            </a:pathLst>
          </a:custGeom>
          <a:blipFill>
            <a:blip r:embed="rId3"/>
            <a:stretch>
              <a:fillRect l="-7548" t="-19446" r="-118294" b="-39975"/>
            </a:stretch>
          </a:blipFill>
        </p:spPr>
      </p:sp>
      <p:sp>
        <p:nvSpPr>
          <p:cNvPr name="Freeform 7" id="7"/>
          <p:cNvSpPr/>
          <p:nvPr/>
        </p:nvSpPr>
        <p:spPr>
          <a:xfrm flipH="false" flipV="false" rot="0">
            <a:off x="257603" y="2118406"/>
            <a:ext cx="7378878" cy="3773235"/>
          </a:xfrm>
          <a:custGeom>
            <a:avLst/>
            <a:gdLst/>
            <a:ahLst/>
            <a:cxnLst/>
            <a:rect r="r" b="b" t="t" l="l"/>
            <a:pathLst>
              <a:path h="3773235" w="7378878">
                <a:moveTo>
                  <a:pt x="0" y="0"/>
                </a:moveTo>
                <a:lnTo>
                  <a:pt x="7378878" y="0"/>
                </a:lnTo>
                <a:lnTo>
                  <a:pt x="7378878" y="3773235"/>
                </a:lnTo>
                <a:lnTo>
                  <a:pt x="0" y="3773235"/>
                </a:lnTo>
                <a:lnTo>
                  <a:pt x="0" y="0"/>
                </a:lnTo>
                <a:close/>
              </a:path>
            </a:pathLst>
          </a:custGeom>
          <a:blipFill>
            <a:blip r:embed="rId3"/>
            <a:stretch>
              <a:fillRect l="-89081" t="-18786" r="0" b="0"/>
            </a:stretch>
          </a:blipFill>
        </p:spPr>
      </p:sp>
      <p:sp>
        <p:nvSpPr>
          <p:cNvPr name="TextBox 8" id="8"/>
          <p:cNvSpPr txBox="true"/>
          <p:nvPr/>
        </p:nvSpPr>
        <p:spPr>
          <a:xfrm rot="0">
            <a:off x="557754" y="555625"/>
            <a:ext cx="11322546" cy="889000"/>
          </a:xfrm>
          <a:prstGeom prst="rect">
            <a:avLst/>
          </a:prstGeom>
        </p:spPr>
        <p:txBody>
          <a:bodyPr anchor="t" rtlCol="false" tIns="0" lIns="0" bIns="0" rIns="0">
            <a:spAutoFit/>
          </a:bodyPr>
          <a:lstStyle/>
          <a:p>
            <a:pPr algn="l">
              <a:lnSpc>
                <a:spcPts val="6875"/>
              </a:lnSpc>
            </a:pPr>
            <a:r>
              <a:rPr lang="en-US" b="true" sz="5500" spc="-55" u="sng">
                <a:solidFill>
                  <a:srgbClr val="000000"/>
                </a:solidFill>
                <a:latin typeface="Arimo Bold"/>
                <a:ea typeface="Arimo Bold"/>
                <a:cs typeface="Arimo Bold"/>
                <a:sym typeface="Arimo Bold"/>
              </a:rPr>
              <a:t>Exponential Smoothing Models</a:t>
            </a:r>
          </a:p>
        </p:txBody>
      </p:sp>
      <p:sp>
        <p:nvSpPr>
          <p:cNvPr name="TextBox 9" id="9"/>
          <p:cNvSpPr txBox="true"/>
          <p:nvPr/>
        </p:nvSpPr>
        <p:spPr>
          <a:xfrm rot="0">
            <a:off x="7636481" y="8218315"/>
            <a:ext cx="10382773" cy="1449215"/>
          </a:xfrm>
          <a:prstGeom prst="rect">
            <a:avLst/>
          </a:prstGeom>
        </p:spPr>
        <p:txBody>
          <a:bodyPr anchor="t" rtlCol="false" tIns="0" lIns="0" bIns="0" rIns="0">
            <a:spAutoFit/>
          </a:bodyPr>
          <a:lstStyle/>
          <a:p>
            <a:pPr algn="just" marL="0" indent="0" lvl="0">
              <a:lnSpc>
                <a:spcPts val="5913"/>
              </a:lnSpc>
              <a:spcBef>
                <a:spcPct val="0"/>
              </a:spcBef>
            </a:pPr>
            <a:r>
              <a:rPr lang="en-US" b="true" sz="3874" i="true" strike="noStrike" u="sng">
                <a:solidFill>
                  <a:srgbClr val="3D3838"/>
                </a:solidFill>
                <a:latin typeface="Source Sans Pro Bold Italics"/>
                <a:ea typeface="Source Sans Pro Bold Italics"/>
                <a:cs typeface="Source Sans Pro Bold Italics"/>
                <a:sym typeface="Source Sans Pro Bold Italics"/>
              </a:rPr>
              <a:t>Applications: </a:t>
            </a:r>
          </a:p>
          <a:p>
            <a:pPr algn="just" marL="0" indent="0" lvl="0">
              <a:lnSpc>
                <a:spcPts val="5914"/>
              </a:lnSpc>
              <a:spcBef>
                <a:spcPct val="0"/>
              </a:spcBef>
            </a:pPr>
            <a:r>
              <a:rPr lang="en-US" sz="3874" strike="noStrike" u="none">
                <a:solidFill>
                  <a:srgbClr val="3D3838"/>
                </a:solidFill>
                <a:latin typeface="Source Sans Pro"/>
                <a:ea typeface="Source Sans Pro"/>
                <a:cs typeface="Source Sans Pro"/>
                <a:sym typeface="Source Sans Pro"/>
              </a:rPr>
              <a:t>  Demand forecasting, inventory management, etc.</a:t>
            </a:r>
          </a:p>
        </p:txBody>
      </p:sp>
      <p:sp>
        <p:nvSpPr>
          <p:cNvPr name="TextBox 10" id="10"/>
          <p:cNvSpPr txBox="true"/>
          <p:nvPr/>
        </p:nvSpPr>
        <p:spPr>
          <a:xfrm rot="0">
            <a:off x="8499594" y="1320800"/>
            <a:ext cx="9519659" cy="8135765"/>
          </a:xfrm>
          <a:prstGeom prst="rect">
            <a:avLst/>
          </a:prstGeom>
        </p:spPr>
        <p:txBody>
          <a:bodyPr anchor="t" rtlCol="false" tIns="0" lIns="0" bIns="0" rIns="0">
            <a:spAutoFit/>
          </a:bodyPr>
          <a:lstStyle/>
          <a:p>
            <a:pPr algn="just" marL="836605" indent="-418302" lvl="1">
              <a:lnSpc>
                <a:spcPts val="5913"/>
              </a:lnSpc>
              <a:buFont typeface="Arial"/>
              <a:buChar char="•"/>
            </a:pPr>
            <a:r>
              <a:rPr lang="en-US" sz="3874" strike="noStrike" u="none">
                <a:solidFill>
                  <a:srgbClr val="3D3838"/>
                </a:solidFill>
                <a:latin typeface="Source Sans Pro"/>
                <a:ea typeface="Source Sans Pro"/>
                <a:cs typeface="Source Sans Pro"/>
                <a:sym typeface="Source Sans Pro"/>
              </a:rPr>
              <a:t>Forecasting methods that apply exponentially decreasing weights to past observations. </a:t>
            </a:r>
          </a:p>
          <a:p>
            <a:pPr algn="just" marL="836605" indent="-418302" lvl="1">
              <a:lnSpc>
                <a:spcPts val="5913"/>
              </a:lnSpc>
              <a:buFont typeface="Arial"/>
              <a:buChar char="•"/>
            </a:pPr>
            <a:r>
              <a:rPr lang="en-US" sz="3874" strike="noStrike" u="none">
                <a:solidFill>
                  <a:srgbClr val="3D3838"/>
                </a:solidFill>
                <a:latin typeface="Source Sans Pro"/>
                <a:ea typeface="Source Sans Pro"/>
                <a:cs typeface="Source Sans Pro"/>
                <a:sym typeface="Source Sans Pro"/>
              </a:rPr>
              <a:t>Flexible models for various time-series patterns.</a:t>
            </a:r>
          </a:p>
          <a:p>
            <a:pPr algn="just">
              <a:lnSpc>
                <a:spcPts val="5913"/>
              </a:lnSpc>
            </a:pPr>
            <a:r>
              <a:rPr lang="en-US" b="true" sz="3874" i="true" strike="noStrike" u="sng">
                <a:solidFill>
                  <a:srgbClr val="3D3838"/>
                </a:solidFill>
                <a:latin typeface="Source Sans Pro Bold Italics"/>
                <a:ea typeface="Source Sans Pro Bold Italics"/>
                <a:cs typeface="Source Sans Pro Bold Italics"/>
                <a:sym typeface="Source Sans Pro Bold Italics"/>
              </a:rPr>
              <a:t>Challenges:</a:t>
            </a:r>
          </a:p>
          <a:p>
            <a:pPr algn="just">
              <a:lnSpc>
                <a:spcPts val="5913"/>
              </a:lnSpc>
            </a:pPr>
            <a:r>
              <a:rPr lang="en-US" sz="3874" strike="noStrike" u="none">
                <a:solidFill>
                  <a:srgbClr val="3D3838"/>
                </a:solidFill>
                <a:latin typeface="Source Sans Pro"/>
                <a:ea typeface="Source Sans Pro"/>
                <a:cs typeface="Source Sans Pro"/>
                <a:sym typeface="Source Sans Pro"/>
              </a:rPr>
              <a:t>     -</a:t>
            </a:r>
            <a:r>
              <a:rPr lang="en-US" sz="3874" strike="noStrike" u="none">
                <a:solidFill>
                  <a:srgbClr val="3D3838"/>
                </a:solidFill>
                <a:latin typeface="Source Sans Pro"/>
                <a:ea typeface="Source Sans Pro"/>
                <a:cs typeface="Source Sans Pro"/>
                <a:sym typeface="Source Sans Pro"/>
              </a:rPr>
              <a:t>Requires proper parameter tuning.</a:t>
            </a:r>
          </a:p>
          <a:p>
            <a:pPr algn="just">
              <a:lnSpc>
                <a:spcPts val="5913"/>
              </a:lnSpc>
            </a:pPr>
            <a:r>
              <a:rPr lang="en-US" sz="3874" strike="noStrike" u="none">
                <a:solidFill>
                  <a:srgbClr val="3D3838"/>
                </a:solidFill>
                <a:latin typeface="Source Sans Pro"/>
                <a:ea typeface="Source Sans Pro"/>
                <a:cs typeface="Source Sans Pro"/>
                <a:sym typeface="Source Sans Pro"/>
              </a:rPr>
              <a:t>   -</a:t>
            </a:r>
            <a:r>
              <a:rPr lang="en-US" sz="3874" strike="noStrike" u="none">
                <a:solidFill>
                  <a:srgbClr val="3D3838"/>
                </a:solidFill>
                <a:latin typeface="Source Sans Pro"/>
                <a:ea typeface="Source Sans Pro"/>
                <a:cs typeface="Source Sans Pro"/>
                <a:sym typeface="Source Sans Pro"/>
              </a:rPr>
              <a:t>Limited for complex, highly irregular time   series</a:t>
            </a:r>
          </a:p>
          <a:p>
            <a:pPr algn="just">
              <a:lnSpc>
                <a:spcPts val="5914"/>
              </a:lnSpc>
            </a:pPr>
          </a:p>
          <a:p>
            <a:pPr algn="just" marL="0" indent="0" lvl="0">
              <a:lnSpc>
                <a:spcPts val="5914"/>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CFA">
                <a:alpha val="9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6" id="6"/>
          <p:cNvSpPr/>
          <p:nvPr/>
        </p:nvSpPr>
        <p:spPr>
          <a:xfrm flipH="false" flipV="false" rot="0">
            <a:off x="-11642" y="0"/>
            <a:ext cx="6982301" cy="10287000"/>
          </a:xfrm>
          <a:custGeom>
            <a:avLst/>
            <a:gdLst/>
            <a:ahLst/>
            <a:cxnLst/>
            <a:rect r="r" b="b" t="t" l="l"/>
            <a:pathLst>
              <a:path h="10287000" w="6982301">
                <a:moveTo>
                  <a:pt x="0" y="0"/>
                </a:moveTo>
                <a:lnTo>
                  <a:pt x="6982301" y="0"/>
                </a:lnTo>
                <a:lnTo>
                  <a:pt x="6982301"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8106611" y="325742"/>
            <a:ext cx="7088237" cy="900112"/>
          </a:xfrm>
          <a:prstGeom prst="rect">
            <a:avLst/>
          </a:prstGeom>
        </p:spPr>
        <p:txBody>
          <a:bodyPr anchor="t" rtlCol="false" tIns="0" lIns="0" bIns="0" rIns="0">
            <a:spAutoFit/>
          </a:bodyPr>
          <a:lstStyle/>
          <a:p>
            <a:pPr algn="l">
              <a:lnSpc>
                <a:spcPts val="6937"/>
              </a:lnSpc>
            </a:pPr>
            <a:r>
              <a:rPr lang="en-US" b="true" sz="5562" u="sng">
                <a:solidFill>
                  <a:srgbClr val="312F2B"/>
                </a:solidFill>
                <a:latin typeface="Arimo Bold"/>
                <a:ea typeface="Arimo Bold"/>
                <a:cs typeface="Arimo Bold"/>
                <a:sym typeface="Arimo Bold"/>
              </a:rPr>
              <a:t>CONCLUSION </a:t>
            </a:r>
          </a:p>
        </p:txBody>
      </p:sp>
      <p:sp>
        <p:nvSpPr>
          <p:cNvPr name="TextBox 8" id="8"/>
          <p:cNvSpPr txBox="true"/>
          <p:nvPr/>
        </p:nvSpPr>
        <p:spPr>
          <a:xfrm rot="0">
            <a:off x="7408668" y="1546354"/>
            <a:ext cx="10455469" cy="7300251"/>
          </a:xfrm>
          <a:prstGeom prst="rect">
            <a:avLst/>
          </a:prstGeom>
        </p:spPr>
        <p:txBody>
          <a:bodyPr anchor="t" rtlCol="false" tIns="0" lIns="0" bIns="0" rIns="0">
            <a:spAutoFit/>
          </a:bodyPr>
          <a:lstStyle/>
          <a:p>
            <a:pPr algn="just" marL="448455" indent="-224227" lvl="1">
              <a:lnSpc>
                <a:spcPts val="4843"/>
              </a:lnSpc>
              <a:buFont typeface="Arial"/>
              <a:buChar char="•"/>
            </a:pPr>
            <a:r>
              <a:rPr lang="en-US" sz="2974">
                <a:solidFill>
                  <a:srgbClr val="272525"/>
                </a:solidFill>
                <a:latin typeface="Lato"/>
                <a:ea typeface="Lato"/>
                <a:cs typeface="Lato"/>
                <a:sym typeface="Lato"/>
              </a:rPr>
              <a:t>Machine learning models provide accurate predictions of COVID-19 trends, enabling informed decision-making.</a:t>
            </a:r>
          </a:p>
          <a:p>
            <a:pPr algn="just">
              <a:lnSpc>
                <a:spcPts val="4843"/>
              </a:lnSpc>
            </a:pPr>
          </a:p>
          <a:p>
            <a:pPr algn="just" marL="448455" indent="-224227" lvl="1">
              <a:lnSpc>
                <a:spcPts val="4843"/>
              </a:lnSpc>
              <a:buFont typeface="Arial"/>
              <a:buChar char="•"/>
            </a:pPr>
            <a:r>
              <a:rPr lang="en-US" sz="2974">
                <a:solidFill>
                  <a:srgbClr val="272525"/>
                </a:solidFill>
                <a:latin typeface="Lato"/>
                <a:ea typeface="Lato"/>
                <a:cs typeface="Lato"/>
                <a:sym typeface="Lato"/>
              </a:rPr>
              <a:t>Predictions help allocate resources, such as hospital beds and ventilators, more effectively.</a:t>
            </a:r>
          </a:p>
          <a:p>
            <a:pPr algn="just">
              <a:lnSpc>
                <a:spcPts val="4843"/>
              </a:lnSpc>
            </a:pPr>
          </a:p>
          <a:p>
            <a:pPr algn="just" marL="448455" indent="-224227" lvl="1">
              <a:lnSpc>
                <a:spcPts val="4843"/>
              </a:lnSpc>
              <a:buFont typeface="Arial"/>
              <a:buChar char="•"/>
            </a:pPr>
            <a:r>
              <a:rPr lang="en-US" sz="2974">
                <a:solidFill>
                  <a:srgbClr val="272525"/>
                </a:solidFill>
                <a:latin typeface="Lato"/>
                <a:ea typeface="Lato"/>
                <a:cs typeface="Lato"/>
                <a:sym typeface="Lato"/>
              </a:rPr>
              <a:t>Timely forecasting supports early interventions to reduce the spread of the virus.</a:t>
            </a:r>
          </a:p>
          <a:p>
            <a:pPr algn="just">
              <a:lnSpc>
                <a:spcPts val="4843"/>
              </a:lnSpc>
            </a:pPr>
          </a:p>
          <a:p>
            <a:pPr algn="just" marL="448455" indent="-224227" lvl="1">
              <a:lnSpc>
                <a:spcPts val="4843"/>
              </a:lnSpc>
              <a:buFont typeface="Arial"/>
              <a:buChar char="•"/>
            </a:pPr>
            <a:r>
              <a:rPr lang="en-US" sz="2974">
                <a:solidFill>
                  <a:srgbClr val="272525"/>
                </a:solidFill>
                <a:latin typeface="Lato"/>
                <a:ea typeface="Lato"/>
                <a:cs typeface="Lato"/>
                <a:sym typeface="Lato"/>
              </a:rPr>
              <a:t> Issues like data quality, model generalizability, and ethical concerns must be tackled for broader adoption.</a:t>
            </a:r>
          </a:p>
          <a:p>
            <a:pPr algn="just">
              <a:lnSpc>
                <a:spcPts val="4844"/>
              </a:lnSpc>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FFCFA"/>
        </a:solidFill>
      </p:bgPr>
    </p:bg>
    <p:spTree>
      <p:nvGrpSpPr>
        <p:cNvPr id="1" name=""/>
        <p:cNvGrpSpPr/>
        <p:nvPr/>
      </p:nvGrpSpPr>
      <p:grpSpPr>
        <a:xfrm>
          <a:off x="0" y="0"/>
          <a:ext cx="0" cy="0"/>
          <a:chOff x="0" y="0"/>
          <a:chExt cx="0" cy="0"/>
        </a:xfrm>
      </p:grpSpPr>
      <p:sp>
        <p:nvSpPr>
          <p:cNvPr name="TextBox 2" id="2"/>
          <p:cNvSpPr txBox="true"/>
          <p:nvPr/>
        </p:nvSpPr>
        <p:spPr>
          <a:xfrm rot="0">
            <a:off x="1958986" y="2703804"/>
            <a:ext cx="14632233" cy="2648305"/>
          </a:xfrm>
          <a:prstGeom prst="rect">
            <a:avLst/>
          </a:prstGeom>
        </p:spPr>
        <p:txBody>
          <a:bodyPr anchor="t" rtlCol="false" tIns="0" lIns="0" bIns="0" rIns="0">
            <a:spAutoFit/>
          </a:bodyPr>
          <a:lstStyle/>
          <a:p>
            <a:pPr algn="ctr">
              <a:lnSpc>
                <a:spcPts val="20555"/>
              </a:lnSpc>
              <a:spcBef>
                <a:spcPct val="0"/>
              </a:spcBef>
            </a:pPr>
            <a:r>
              <a:rPr lang="en-US" sz="16444">
                <a:solidFill>
                  <a:srgbClr val="000000"/>
                </a:solidFill>
                <a:latin typeface="Arimo"/>
                <a:ea typeface="Arimo"/>
                <a:cs typeface="Arimo"/>
                <a:sym typeface="Arimo"/>
              </a:rPr>
              <a:t>THANKS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479490" y="971550"/>
            <a:ext cx="7088237" cy="900112"/>
          </a:xfrm>
          <a:prstGeom prst="rect">
            <a:avLst/>
          </a:prstGeom>
        </p:spPr>
        <p:txBody>
          <a:bodyPr anchor="t" rtlCol="false" tIns="0" lIns="0" bIns="0" rIns="0">
            <a:spAutoFit/>
          </a:bodyPr>
          <a:lstStyle/>
          <a:p>
            <a:pPr algn="l">
              <a:lnSpc>
                <a:spcPts val="6937"/>
              </a:lnSpc>
            </a:pPr>
            <a:r>
              <a:rPr lang="en-US" sz="5562" u="sng">
                <a:solidFill>
                  <a:srgbClr val="312F2B"/>
                </a:solidFill>
                <a:latin typeface="Arimo"/>
                <a:ea typeface="Arimo"/>
                <a:cs typeface="Arimo"/>
                <a:sym typeface="Arimo"/>
              </a:rPr>
              <a:t>INTRODUCTION</a:t>
            </a:r>
          </a:p>
        </p:txBody>
      </p:sp>
      <p:sp>
        <p:nvSpPr>
          <p:cNvPr name="TextBox 6" id="6"/>
          <p:cNvSpPr txBox="true"/>
          <p:nvPr/>
        </p:nvSpPr>
        <p:spPr>
          <a:xfrm rot="0">
            <a:off x="239745" y="2440781"/>
            <a:ext cx="7567727" cy="5281613"/>
          </a:xfrm>
          <a:prstGeom prst="rect">
            <a:avLst/>
          </a:prstGeom>
        </p:spPr>
        <p:txBody>
          <a:bodyPr anchor="t" rtlCol="false" tIns="0" lIns="0" bIns="0" rIns="0">
            <a:spAutoFit/>
          </a:bodyPr>
          <a:lstStyle/>
          <a:p>
            <a:pPr algn="just">
              <a:lnSpc>
                <a:spcPts val="4702"/>
              </a:lnSpc>
            </a:pPr>
            <a:r>
              <a:rPr lang="en-US" sz="2887">
                <a:solidFill>
                  <a:srgbClr val="272525"/>
                </a:solidFill>
                <a:latin typeface="Lato"/>
                <a:ea typeface="Lato"/>
                <a:cs typeface="Lato"/>
                <a:sym typeface="Lato"/>
              </a:rPr>
              <a:t>The COVID-19 pandemic highlighted the need for advanced tools to analyze and predict its spread, aiding timely decision-making. Machine learning (ML) has emerged as a powerful approach, leveraging vast datasets to predict infection trends, mortality rates, and healthcare needs. This presentation explores the use of ML models to enhance pandemic prediction and preparedness.</a:t>
            </a:r>
          </a:p>
        </p:txBody>
      </p:sp>
      <p:sp>
        <p:nvSpPr>
          <p:cNvPr name="Freeform 7" id="7"/>
          <p:cNvSpPr/>
          <p:nvPr/>
        </p:nvSpPr>
        <p:spPr>
          <a:xfrm flipH="false" flipV="false" rot="0">
            <a:off x="8358547" y="2434575"/>
            <a:ext cx="9929453" cy="6161865"/>
          </a:xfrm>
          <a:custGeom>
            <a:avLst/>
            <a:gdLst/>
            <a:ahLst/>
            <a:cxnLst/>
            <a:rect r="r" b="b" t="t" l="l"/>
            <a:pathLst>
              <a:path h="6161865" w="9929453">
                <a:moveTo>
                  <a:pt x="0" y="0"/>
                </a:moveTo>
                <a:lnTo>
                  <a:pt x="9929453" y="0"/>
                </a:lnTo>
                <a:lnTo>
                  <a:pt x="9929453" y="6161865"/>
                </a:lnTo>
                <a:lnTo>
                  <a:pt x="0" y="6161865"/>
                </a:lnTo>
                <a:lnTo>
                  <a:pt x="0" y="0"/>
                </a:lnTo>
                <a:close/>
              </a:path>
            </a:pathLst>
          </a:custGeom>
          <a:blipFill>
            <a:blip r:embed="rId4"/>
            <a:stretch>
              <a:fillRect l="-4841" t="0" r="0" b="-603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CFA"/>
            </a:solidFill>
          </p:spPr>
        </p:sp>
      </p:grpSp>
      <p:grpSp>
        <p:nvGrpSpPr>
          <p:cNvPr name="Group 4" id="4"/>
          <p:cNvGrpSpPr/>
          <p:nvPr/>
        </p:nvGrpSpPr>
        <p:grpSpPr>
          <a:xfrm rot="0">
            <a:off x="152400" y="15240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EDE9"/>
            </a:solidFill>
          </p:spPr>
        </p:sp>
      </p:grpSp>
      <p:grpSp>
        <p:nvGrpSpPr>
          <p:cNvPr name="Group 6" id="6"/>
          <p:cNvGrpSpPr/>
          <p:nvPr/>
        </p:nvGrpSpPr>
        <p:grpSpPr>
          <a:xfrm rot="0">
            <a:off x="152400" y="152400"/>
            <a:ext cx="18288000" cy="10287000"/>
            <a:chOff x="0" y="0"/>
            <a:chExt cx="24384000" cy="13716000"/>
          </a:xfrm>
        </p:grpSpPr>
        <p:sp>
          <p:nvSpPr>
            <p:cNvPr name="Freeform 7" id="7"/>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8" id="8" descr="preencoded.png"/>
          <p:cNvSpPr/>
          <p:nvPr/>
        </p:nvSpPr>
        <p:spPr>
          <a:xfrm flipH="false" flipV="false" rot="0">
            <a:off x="16201419" y="98393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grpSp>
        <p:nvGrpSpPr>
          <p:cNvPr name="Group 9" id="9"/>
          <p:cNvGrpSpPr/>
          <p:nvPr/>
        </p:nvGrpSpPr>
        <p:grpSpPr>
          <a:xfrm rot="0">
            <a:off x="1550789" y="2536924"/>
            <a:ext cx="38100" cy="6828979"/>
            <a:chOff x="0" y="0"/>
            <a:chExt cx="50800" cy="9105305"/>
          </a:xfrm>
        </p:grpSpPr>
        <p:sp>
          <p:nvSpPr>
            <p:cNvPr name="Freeform 10" id="10"/>
            <p:cNvSpPr/>
            <p:nvPr/>
          </p:nvSpPr>
          <p:spPr>
            <a:xfrm flipH="false" flipV="false" rot="0">
              <a:off x="0" y="0"/>
              <a:ext cx="50800" cy="9105265"/>
            </a:xfrm>
            <a:custGeom>
              <a:avLst/>
              <a:gdLst/>
              <a:ahLst/>
              <a:cxnLst/>
              <a:rect r="r" b="b" t="t" l="l"/>
              <a:pathLst>
                <a:path h="9105265" w="50800">
                  <a:moveTo>
                    <a:pt x="0" y="25400"/>
                  </a:moveTo>
                  <a:cubicBezTo>
                    <a:pt x="0" y="11430"/>
                    <a:pt x="11430" y="0"/>
                    <a:pt x="25400" y="0"/>
                  </a:cubicBezTo>
                  <a:cubicBezTo>
                    <a:pt x="39370" y="0"/>
                    <a:pt x="50800" y="11430"/>
                    <a:pt x="50800" y="25400"/>
                  </a:cubicBezTo>
                  <a:lnTo>
                    <a:pt x="50800" y="9079865"/>
                  </a:lnTo>
                  <a:cubicBezTo>
                    <a:pt x="50800" y="9093835"/>
                    <a:pt x="39370" y="9105265"/>
                    <a:pt x="25400" y="9105265"/>
                  </a:cubicBezTo>
                  <a:cubicBezTo>
                    <a:pt x="11430" y="9105265"/>
                    <a:pt x="0" y="9093835"/>
                    <a:pt x="0" y="9079865"/>
                  </a:cubicBezTo>
                  <a:close/>
                </a:path>
              </a:pathLst>
            </a:custGeom>
            <a:solidFill>
              <a:srgbClr val="D1C8C6"/>
            </a:solidFill>
          </p:spPr>
        </p:sp>
      </p:grpSp>
      <p:grpSp>
        <p:nvGrpSpPr>
          <p:cNvPr name="Group 11" id="11"/>
          <p:cNvGrpSpPr/>
          <p:nvPr/>
        </p:nvGrpSpPr>
        <p:grpSpPr>
          <a:xfrm rot="0">
            <a:off x="1850677" y="3155751"/>
            <a:ext cx="992237" cy="38100"/>
            <a:chOff x="0" y="0"/>
            <a:chExt cx="1322983" cy="50800"/>
          </a:xfrm>
        </p:grpSpPr>
        <p:sp>
          <p:nvSpPr>
            <p:cNvPr name="Freeform 12" id="12"/>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D1C8C6"/>
            </a:solidFill>
          </p:spPr>
        </p:sp>
      </p:grpSp>
      <p:grpSp>
        <p:nvGrpSpPr>
          <p:cNvPr name="Group 13" id="13"/>
          <p:cNvGrpSpPr/>
          <p:nvPr/>
        </p:nvGrpSpPr>
        <p:grpSpPr>
          <a:xfrm rot="0">
            <a:off x="1246137" y="2851100"/>
            <a:ext cx="647402"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BE2E0"/>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1C8C6"/>
            </a:solidFill>
          </p:spPr>
        </p:sp>
      </p:grpSp>
      <p:grpSp>
        <p:nvGrpSpPr>
          <p:cNvPr name="Group 16" id="16"/>
          <p:cNvGrpSpPr/>
          <p:nvPr/>
        </p:nvGrpSpPr>
        <p:grpSpPr>
          <a:xfrm rot="0">
            <a:off x="1850677" y="5526584"/>
            <a:ext cx="992237" cy="38100"/>
            <a:chOff x="0" y="0"/>
            <a:chExt cx="1322983" cy="50800"/>
          </a:xfrm>
        </p:grpSpPr>
        <p:sp>
          <p:nvSpPr>
            <p:cNvPr name="Freeform 17" id="17"/>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D1C8C6"/>
            </a:solidFill>
          </p:spPr>
        </p:sp>
      </p:grpSp>
      <p:grpSp>
        <p:nvGrpSpPr>
          <p:cNvPr name="Group 18" id="18"/>
          <p:cNvGrpSpPr/>
          <p:nvPr/>
        </p:nvGrpSpPr>
        <p:grpSpPr>
          <a:xfrm rot="0">
            <a:off x="1246137" y="5221932"/>
            <a:ext cx="647402" cy="647402"/>
            <a:chOff x="0" y="0"/>
            <a:chExt cx="863203" cy="863203"/>
          </a:xfrm>
        </p:grpSpPr>
        <p:sp>
          <p:nvSpPr>
            <p:cNvPr name="Freeform 19" id="1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BE2E0"/>
            </a:solidFill>
          </p:spPr>
        </p:sp>
        <p:sp>
          <p:nvSpPr>
            <p:cNvPr name="Freeform 20" id="2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1C8C6"/>
            </a:solidFill>
          </p:spPr>
        </p:sp>
      </p:grpSp>
      <p:grpSp>
        <p:nvGrpSpPr>
          <p:cNvPr name="Group 21" id="21"/>
          <p:cNvGrpSpPr/>
          <p:nvPr/>
        </p:nvGrpSpPr>
        <p:grpSpPr>
          <a:xfrm rot="0">
            <a:off x="1850677" y="7897416"/>
            <a:ext cx="992237" cy="38100"/>
            <a:chOff x="0" y="0"/>
            <a:chExt cx="1322983" cy="50800"/>
          </a:xfrm>
        </p:grpSpPr>
        <p:sp>
          <p:nvSpPr>
            <p:cNvPr name="Freeform 22" id="22"/>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D1C8C6"/>
            </a:solidFill>
          </p:spPr>
        </p:sp>
      </p:grpSp>
      <p:grpSp>
        <p:nvGrpSpPr>
          <p:cNvPr name="Group 23" id="23"/>
          <p:cNvGrpSpPr/>
          <p:nvPr/>
        </p:nvGrpSpPr>
        <p:grpSpPr>
          <a:xfrm rot="0">
            <a:off x="1246137" y="7592765"/>
            <a:ext cx="647402" cy="647403"/>
            <a:chOff x="0" y="0"/>
            <a:chExt cx="863203" cy="863203"/>
          </a:xfrm>
        </p:grpSpPr>
        <p:sp>
          <p:nvSpPr>
            <p:cNvPr name="Freeform 24" id="2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BE2E0"/>
            </a:solidFill>
          </p:spPr>
        </p:sp>
        <p:sp>
          <p:nvSpPr>
            <p:cNvPr name="Freeform 25" id="2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1C8C6"/>
            </a:solidFill>
          </p:spPr>
        </p:sp>
      </p:grpSp>
      <p:sp>
        <p:nvSpPr>
          <p:cNvPr name="TextBox 26" id="26"/>
          <p:cNvSpPr txBox="true"/>
          <p:nvPr/>
        </p:nvSpPr>
        <p:spPr>
          <a:xfrm rot="0">
            <a:off x="1144637" y="1168599"/>
            <a:ext cx="7999362" cy="900112"/>
          </a:xfrm>
          <a:prstGeom prst="rect">
            <a:avLst/>
          </a:prstGeom>
        </p:spPr>
        <p:txBody>
          <a:bodyPr anchor="t" rtlCol="false" tIns="0" lIns="0" bIns="0" rIns="0">
            <a:spAutoFit/>
          </a:bodyPr>
          <a:lstStyle/>
          <a:p>
            <a:pPr algn="l">
              <a:lnSpc>
                <a:spcPts val="6937"/>
              </a:lnSpc>
            </a:pPr>
            <a:r>
              <a:rPr lang="en-US" b="true" sz="5562" u="sng">
                <a:solidFill>
                  <a:srgbClr val="443728"/>
                </a:solidFill>
                <a:latin typeface="Arimo Bold"/>
                <a:ea typeface="Arimo Bold"/>
                <a:cs typeface="Arimo Bold"/>
                <a:sym typeface="Arimo Bold"/>
              </a:rPr>
              <a:t> OBJECTIVES</a:t>
            </a:r>
          </a:p>
        </p:txBody>
      </p:sp>
      <p:sp>
        <p:nvSpPr>
          <p:cNvPr name="TextBox 27" id="27"/>
          <p:cNvSpPr txBox="true"/>
          <p:nvPr/>
        </p:nvSpPr>
        <p:spPr>
          <a:xfrm rot="0">
            <a:off x="1490216" y="3000226"/>
            <a:ext cx="159097" cy="387251"/>
          </a:xfrm>
          <a:prstGeom prst="rect">
            <a:avLst/>
          </a:prstGeom>
        </p:spPr>
        <p:txBody>
          <a:bodyPr anchor="t" rtlCol="false" tIns="0" lIns="0" bIns="0" rIns="0">
            <a:spAutoFit/>
          </a:bodyPr>
          <a:lstStyle/>
          <a:p>
            <a:pPr algn="ctr">
              <a:lnSpc>
                <a:spcPts val="3312"/>
              </a:lnSpc>
            </a:pPr>
            <a:r>
              <a:rPr lang="en-US" sz="3312" b="true">
                <a:solidFill>
                  <a:srgbClr val="443728"/>
                </a:solidFill>
                <a:latin typeface="Arimo Bold"/>
                <a:ea typeface="Arimo Bold"/>
                <a:cs typeface="Arimo Bold"/>
                <a:sym typeface="Arimo Bold"/>
              </a:rPr>
              <a:t>1</a:t>
            </a:r>
          </a:p>
        </p:txBody>
      </p:sp>
      <p:sp>
        <p:nvSpPr>
          <p:cNvPr name="TextBox 28" id="28"/>
          <p:cNvSpPr txBox="true"/>
          <p:nvPr/>
        </p:nvSpPr>
        <p:spPr>
          <a:xfrm rot="0">
            <a:off x="3129260" y="2782341"/>
            <a:ext cx="3544044" cy="481012"/>
          </a:xfrm>
          <a:prstGeom prst="rect">
            <a:avLst/>
          </a:prstGeom>
        </p:spPr>
        <p:txBody>
          <a:bodyPr anchor="t" rtlCol="false" tIns="0" lIns="0" bIns="0" rIns="0">
            <a:spAutoFit/>
          </a:bodyPr>
          <a:lstStyle/>
          <a:p>
            <a:pPr algn="l">
              <a:lnSpc>
                <a:spcPts val="3437"/>
              </a:lnSpc>
            </a:pPr>
            <a:r>
              <a:rPr lang="en-US" sz="2750" b="true">
                <a:solidFill>
                  <a:srgbClr val="443728"/>
                </a:solidFill>
                <a:latin typeface="Arimo Bold"/>
                <a:ea typeface="Arimo Bold"/>
                <a:cs typeface="Arimo Bold"/>
                <a:sym typeface="Arimo Bold"/>
              </a:rPr>
              <a:t>Predict Outbreaks</a:t>
            </a:r>
          </a:p>
        </p:txBody>
      </p:sp>
      <p:sp>
        <p:nvSpPr>
          <p:cNvPr name="TextBox 29" id="29"/>
          <p:cNvSpPr txBox="true"/>
          <p:nvPr/>
        </p:nvSpPr>
        <p:spPr>
          <a:xfrm rot="0">
            <a:off x="3129260" y="3347740"/>
            <a:ext cx="7460902" cy="862013"/>
          </a:xfrm>
          <a:prstGeom prst="rect">
            <a:avLst/>
          </a:prstGeom>
        </p:spPr>
        <p:txBody>
          <a:bodyPr anchor="t" rtlCol="false" tIns="0" lIns="0" bIns="0" rIns="0">
            <a:spAutoFit/>
          </a:bodyPr>
          <a:lstStyle/>
          <a:p>
            <a:pPr algn="l">
              <a:lnSpc>
                <a:spcPts val="3562"/>
              </a:lnSpc>
            </a:pPr>
            <a:r>
              <a:rPr lang="en-US" sz="2187">
                <a:solidFill>
                  <a:srgbClr val="443728"/>
                </a:solidFill>
                <a:latin typeface="Open Sans"/>
                <a:ea typeface="Open Sans"/>
                <a:cs typeface="Open Sans"/>
                <a:sym typeface="Open Sans"/>
              </a:rPr>
              <a:t>Develop models to forecast COVID-19 case trends and hotspots.</a:t>
            </a:r>
          </a:p>
        </p:txBody>
      </p:sp>
      <p:sp>
        <p:nvSpPr>
          <p:cNvPr name="TextBox 30" id="30"/>
          <p:cNvSpPr txBox="true"/>
          <p:nvPr/>
        </p:nvSpPr>
        <p:spPr>
          <a:xfrm rot="0">
            <a:off x="1461344" y="5371059"/>
            <a:ext cx="216843" cy="387251"/>
          </a:xfrm>
          <a:prstGeom prst="rect">
            <a:avLst/>
          </a:prstGeom>
        </p:spPr>
        <p:txBody>
          <a:bodyPr anchor="t" rtlCol="false" tIns="0" lIns="0" bIns="0" rIns="0">
            <a:spAutoFit/>
          </a:bodyPr>
          <a:lstStyle/>
          <a:p>
            <a:pPr algn="ctr">
              <a:lnSpc>
                <a:spcPts val="3312"/>
              </a:lnSpc>
            </a:pPr>
            <a:r>
              <a:rPr lang="en-US" sz="3312" b="true">
                <a:solidFill>
                  <a:srgbClr val="443728"/>
                </a:solidFill>
                <a:latin typeface="Arimo Bold"/>
                <a:ea typeface="Arimo Bold"/>
                <a:cs typeface="Arimo Bold"/>
                <a:sym typeface="Arimo Bold"/>
              </a:rPr>
              <a:t>2</a:t>
            </a:r>
          </a:p>
        </p:txBody>
      </p:sp>
      <p:sp>
        <p:nvSpPr>
          <p:cNvPr name="TextBox 31" id="31"/>
          <p:cNvSpPr txBox="true"/>
          <p:nvPr/>
        </p:nvSpPr>
        <p:spPr>
          <a:xfrm rot="0">
            <a:off x="3129260" y="5153174"/>
            <a:ext cx="4445050" cy="481012"/>
          </a:xfrm>
          <a:prstGeom prst="rect">
            <a:avLst/>
          </a:prstGeom>
        </p:spPr>
        <p:txBody>
          <a:bodyPr anchor="t" rtlCol="false" tIns="0" lIns="0" bIns="0" rIns="0">
            <a:spAutoFit/>
          </a:bodyPr>
          <a:lstStyle/>
          <a:p>
            <a:pPr algn="l">
              <a:lnSpc>
                <a:spcPts val="3437"/>
              </a:lnSpc>
            </a:pPr>
            <a:r>
              <a:rPr lang="en-US" sz="2750" b="true">
                <a:solidFill>
                  <a:srgbClr val="443728"/>
                </a:solidFill>
                <a:latin typeface="Arimo Bold"/>
                <a:ea typeface="Arimo Bold"/>
                <a:cs typeface="Arimo Bold"/>
                <a:sym typeface="Arimo Bold"/>
              </a:rPr>
              <a:t>Optimize Resource Allocation</a:t>
            </a:r>
          </a:p>
        </p:txBody>
      </p:sp>
      <p:sp>
        <p:nvSpPr>
          <p:cNvPr name="TextBox 32" id="32"/>
          <p:cNvSpPr txBox="true"/>
          <p:nvPr/>
        </p:nvSpPr>
        <p:spPr>
          <a:xfrm rot="0">
            <a:off x="2956545" y="6058793"/>
            <a:ext cx="7460902" cy="992981"/>
          </a:xfrm>
          <a:prstGeom prst="rect">
            <a:avLst/>
          </a:prstGeom>
        </p:spPr>
        <p:txBody>
          <a:bodyPr anchor="t" rtlCol="false" tIns="0" lIns="0" bIns="0" rIns="0">
            <a:spAutoFit/>
          </a:bodyPr>
          <a:lstStyle/>
          <a:p>
            <a:pPr algn="l">
              <a:lnSpc>
                <a:spcPts val="3562"/>
              </a:lnSpc>
            </a:pPr>
            <a:r>
              <a:rPr lang="en-US" sz="2187">
                <a:solidFill>
                  <a:srgbClr val="443728"/>
                </a:solidFill>
                <a:latin typeface="Open Sans"/>
                <a:ea typeface="Open Sans"/>
                <a:cs typeface="Open Sans"/>
                <a:sym typeface="Open Sans"/>
              </a:rPr>
              <a:t>Use predictions to guide the distribution of medical supplies and personnel.</a:t>
            </a:r>
          </a:p>
        </p:txBody>
      </p:sp>
      <p:sp>
        <p:nvSpPr>
          <p:cNvPr name="TextBox 33" id="33"/>
          <p:cNvSpPr txBox="true"/>
          <p:nvPr/>
        </p:nvSpPr>
        <p:spPr>
          <a:xfrm rot="0">
            <a:off x="1465957" y="7741890"/>
            <a:ext cx="207764" cy="387251"/>
          </a:xfrm>
          <a:prstGeom prst="rect">
            <a:avLst/>
          </a:prstGeom>
        </p:spPr>
        <p:txBody>
          <a:bodyPr anchor="t" rtlCol="false" tIns="0" lIns="0" bIns="0" rIns="0">
            <a:spAutoFit/>
          </a:bodyPr>
          <a:lstStyle/>
          <a:p>
            <a:pPr algn="ctr">
              <a:lnSpc>
                <a:spcPts val="3312"/>
              </a:lnSpc>
            </a:pPr>
            <a:r>
              <a:rPr lang="en-US" sz="3312" b="true">
                <a:solidFill>
                  <a:srgbClr val="443728"/>
                </a:solidFill>
                <a:latin typeface="Arimo Bold"/>
                <a:ea typeface="Arimo Bold"/>
                <a:cs typeface="Arimo Bold"/>
                <a:sym typeface="Arimo Bold"/>
              </a:rPr>
              <a:t>3</a:t>
            </a:r>
          </a:p>
        </p:txBody>
      </p:sp>
      <p:sp>
        <p:nvSpPr>
          <p:cNvPr name="TextBox 34" id="34"/>
          <p:cNvSpPr txBox="true"/>
          <p:nvPr/>
        </p:nvSpPr>
        <p:spPr>
          <a:xfrm rot="0">
            <a:off x="3129260" y="7524006"/>
            <a:ext cx="3557736" cy="481012"/>
          </a:xfrm>
          <a:prstGeom prst="rect">
            <a:avLst/>
          </a:prstGeom>
        </p:spPr>
        <p:txBody>
          <a:bodyPr anchor="t" rtlCol="false" tIns="0" lIns="0" bIns="0" rIns="0">
            <a:spAutoFit/>
          </a:bodyPr>
          <a:lstStyle/>
          <a:p>
            <a:pPr algn="l">
              <a:lnSpc>
                <a:spcPts val="3437"/>
              </a:lnSpc>
            </a:pPr>
            <a:r>
              <a:rPr lang="en-US" sz="2750" b="true">
                <a:solidFill>
                  <a:srgbClr val="443728"/>
                </a:solidFill>
                <a:latin typeface="Arimo Bold"/>
                <a:ea typeface="Arimo Bold"/>
                <a:cs typeface="Arimo Bold"/>
                <a:sym typeface="Arimo Bold"/>
              </a:rPr>
              <a:t>Inform Policy Decisions</a:t>
            </a:r>
          </a:p>
        </p:txBody>
      </p:sp>
      <p:sp>
        <p:nvSpPr>
          <p:cNvPr name="TextBox 35" id="35"/>
          <p:cNvSpPr txBox="true"/>
          <p:nvPr/>
        </p:nvSpPr>
        <p:spPr>
          <a:xfrm rot="0">
            <a:off x="3129260" y="8671769"/>
            <a:ext cx="7460902" cy="992981"/>
          </a:xfrm>
          <a:prstGeom prst="rect">
            <a:avLst/>
          </a:prstGeom>
        </p:spPr>
        <p:txBody>
          <a:bodyPr anchor="t" rtlCol="false" tIns="0" lIns="0" bIns="0" rIns="0">
            <a:spAutoFit/>
          </a:bodyPr>
          <a:lstStyle/>
          <a:p>
            <a:pPr algn="l">
              <a:lnSpc>
                <a:spcPts val="3562"/>
              </a:lnSpc>
            </a:pPr>
            <a:r>
              <a:rPr lang="en-US" sz="2187">
                <a:solidFill>
                  <a:srgbClr val="443728"/>
                </a:solidFill>
                <a:latin typeface="Open Sans"/>
                <a:ea typeface="Open Sans"/>
                <a:cs typeface="Open Sans"/>
                <a:sym typeface="Open Sans"/>
              </a:rPr>
              <a:t>Provide data-driven insights to support public health interventions.</a:t>
            </a:r>
          </a:p>
        </p:txBody>
      </p:sp>
      <p:sp>
        <p:nvSpPr>
          <p:cNvPr name="Freeform 36" id="36"/>
          <p:cNvSpPr/>
          <p:nvPr/>
        </p:nvSpPr>
        <p:spPr>
          <a:xfrm flipH="false" flipV="false" rot="0">
            <a:off x="11196340" y="-392284"/>
            <a:ext cx="7091660" cy="10831684"/>
          </a:xfrm>
          <a:custGeom>
            <a:avLst/>
            <a:gdLst/>
            <a:ahLst/>
            <a:cxnLst/>
            <a:rect r="r" b="b" t="t" l="l"/>
            <a:pathLst>
              <a:path h="10831684" w="7091660">
                <a:moveTo>
                  <a:pt x="0" y="0"/>
                </a:moveTo>
                <a:lnTo>
                  <a:pt x="7091660" y="0"/>
                </a:lnTo>
                <a:lnTo>
                  <a:pt x="7091660" y="10831684"/>
                </a:lnTo>
                <a:lnTo>
                  <a:pt x="0" y="10831684"/>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CFA">
                <a:alpha val="9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992237" y="1388417"/>
            <a:ext cx="7088237" cy="900112"/>
          </a:xfrm>
          <a:prstGeom prst="rect">
            <a:avLst/>
          </a:prstGeom>
        </p:spPr>
        <p:txBody>
          <a:bodyPr anchor="t" rtlCol="false" tIns="0" lIns="0" bIns="0" rIns="0">
            <a:spAutoFit/>
          </a:bodyPr>
          <a:lstStyle/>
          <a:p>
            <a:pPr algn="l">
              <a:lnSpc>
                <a:spcPts val="6937"/>
              </a:lnSpc>
            </a:pPr>
            <a:r>
              <a:rPr lang="en-US" b="true" sz="5562" u="sng">
                <a:solidFill>
                  <a:srgbClr val="312F2B"/>
                </a:solidFill>
                <a:latin typeface="Arimo Bold"/>
                <a:ea typeface="Arimo Bold"/>
                <a:cs typeface="Arimo Bold"/>
                <a:sym typeface="Arimo Bold"/>
              </a:rPr>
              <a:t>CHALLENGES </a:t>
            </a:r>
          </a:p>
        </p:txBody>
      </p:sp>
      <p:grpSp>
        <p:nvGrpSpPr>
          <p:cNvPr name="Group 7" id="7"/>
          <p:cNvGrpSpPr/>
          <p:nvPr/>
        </p:nvGrpSpPr>
        <p:grpSpPr>
          <a:xfrm rot="0">
            <a:off x="987475" y="3070920"/>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72525"/>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03E3E"/>
            </a:solidFill>
          </p:spPr>
        </p:sp>
      </p:grpSp>
      <p:sp>
        <p:nvSpPr>
          <p:cNvPr name="TextBox 10" id="10"/>
          <p:cNvSpPr txBox="true"/>
          <p:nvPr/>
        </p:nvSpPr>
        <p:spPr>
          <a:xfrm rot="0">
            <a:off x="1219795" y="3220045"/>
            <a:ext cx="182761" cy="387251"/>
          </a:xfrm>
          <a:prstGeom prst="rect">
            <a:avLst/>
          </a:prstGeom>
        </p:spPr>
        <p:txBody>
          <a:bodyPr anchor="t" rtlCol="false" tIns="0" lIns="0" bIns="0" rIns="0">
            <a:spAutoFit/>
          </a:bodyPr>
          <a:lstStyle/>
          <a:p>
            <a:pPr algn="ctr">
              <a:lnSpc>
                <a:spcPts val="3312"/>
              </a:lnSpc>
            </a:pPr>
            <a:r>
              <a:rPr lang="en-US" sz="3312">
                <a:solidFill>
                  <a:srgbClr val="FFFFFF"/>
                </a:solidFill>
                <a:latin typeface="Arimo"/>
                <a:ea typeface="Arimo"/>
                <a:cs typeface="Arimo"/>
                <a:sym typeface="Arimo"/>
              </a:rPr>
              <a:t>1</a:t>
            </a:r>
          </a:p>
        </p:txBody>
      </p:sp>
      <p:sp>
        <p:nvSpPr>
          <p:cNvPr name="TextBox 11" id="11"/>
          <p:cNvSpPr txBox="true"/>
          <p:nvPr/>
        </p:nvSpPr>
        <p:spPr>
          <a:xfrm rot="0">
            <a:off x="1913632" y="3037582"/>
            <a:ext cx="4185345" cy="481012"/>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Rapidly Evolving Situation</a:t>
            </a:r>
          </a:p>
        </p:txBody>
      </p:sp>
      <p:sp>
        <p:nvSpPr>
          <p:cNvPr name="TextBox 12" id="12"/>
          <p:cNvSpPr txBox="true"/>
          <p:nvPr/>
        </p:nvSpPr>
        <p:spPr>
          <a:xfrm rot="0">
            <a:off x="1913632" y="3593455"/>
            <a:ext cx="8524131" cy="1002506"/>
          </a:xfrm>
          <a:prstGeom prst="rect">
            <a:avLst/>
          </a:prstGeom>
        </p:spPr>
        <p:txBody>
          <a:bodyPr anchor="t" rtlCol="false" tIns="0" lIns="0" bIns="0" rIns="0">
            <a:spAutoFit/>
          </a:bodyPr>
          <a:lstStyle/>
          <a:p>
            <a:pPr algn="l">
              <a:lnSpc>
                <a:spcPts val="3562"/>
              </a:lnSpc>
            </a:pPr>
            <a:r>
              <a:rPr lang="en-US" sz="2187">
                <a:solidFill>
                  <a:srgbClr val="272525"/>
                </a:solidFill>
                <a:latin typeface="Lato"/>
                <a:ea typeface="Lato"/>
                <a:cs typeface="Lato"/>
                <a:sym typeface="Lato"/>
              </a:rPr>
              <a:t>The dynamic nature of the pandemic makes it difficult to anticipate and respond to emerging trends.</a:t>
            </a:r>
          </a:p>
        </p:txBody>
      </p:sp>
      <p:grpSp>
        <p:nvGrpSpPr>
          <p:cNvPr name="Group 13" id="13"/>
          <p:cNvGrpSpPr/>
          <p:nvPr/>
        </p:nvGrpSpPr>
        <p:grpSpPr>
          <a:xfrm rot="0">
            <a:off x="987475" y="5193655"/>
            <a:ext cx="647402" cy="647403"/>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72525"/>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03E3E"/>
            </a:solidFill>
          </p:spPr>
        </p:sp>
      </p:grpSp>
      <p:sp>
        <p:nvSpPr>
          <p:cNvPr name="TextBox 16" id="16"/>
          <p:cNvSpPr txBox="true"/>
          <p:nvPr/>
        </p:nvSpPr>
        <p:spPr>
          <a:xfrm rot="0">
            <a:off x="1192411" y="5342781"/>
            <a:ext cx="237530" cy="387251"/>
          </a:xfrm>
          <a:prstGeom prst="rect">
            <a:avLst/>
          </a:prstGeom>
        </p:spPr>
        <p:txBody>
          <a:bodyPr anchor="t" rtlCol="false" tIns="0" lIns="0" bIns="0" rIns="0">
            <a:spAutoFit/>
          </a:bodyPr>
          <a:lstStyle/>
          <a:p>
            <a:pPr algn="ctr">
              <a:lnSpc>
                <a:spcPts val="3312"/>
              </a:lnSpc>
            </a:pPr>
            <a:r>
              <a:rPr lang="en-US" sz="3312">
                <a:solidFill>
                  <a:srgbClr val="FFFFFF"/>
                </a:solidFill>
                <a:latin typeface="Arimo"/>
                <a:ea typeface="Arimo"/>
                <a:cs typeface="Arimo"/>
                <a:sym typeface="Arimo"/>
              </a:rPr>
              <a:t>2</a:t>
            </a:r>
          </a:p>
        </p:txBody>
      </p:sp>
      <p:sp>
        <p:nvSpPr>
          <p:cNvPr name="TextBox 17" id="17"/>
          <p:cNvSpPr txBox="true"/>
          <p:nvPr/>
        </p:nvSpPr>
        <p:spPr>
          <a:xfrm rot="0">
            <a:off x="1913632" y="5160317"/>
            <a:ext cx="3544044" cy="481012"/>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Limited Data</a:t>
            </a:r>
          </a:p>
        </p:txBody>
      </p:sp>
      <p:sp>
        <p:nvSpPr>
          <p:cNvPr name="TextBox 18" id="18"/>
          <p:cNvSpPr txBox="true"/>
          <p:nvPr/>
        </p:nvSpPr>
        <p:spPr>
          <a:xfrm rot="0">
            <a:off x="1913633" y="5716191"/>
            <a:ext cx="8524131" cy="871538"/>
          </a:xfrm>
          <a:prstGeom prst="rect">
            <a:avLst/>
          </a:prstGeom>
        </p:spPr>
        <p:txBody>
          <a:bodyPr anchor="t" rtlCol="false" tIns="0" lIns="0" bIns="0" rIns="0">
            <a:spAutoFit/>
          </a:bodyPr>
          <a:lstStyle/>
          <a:p>
            <a:pPr algn="l">
              <a:lnSpc>
                <a:spcPts val="3562"/>
              </a:lnSpc>
            </a:pPr>
            <a:r>
              <a:rPr lang="en-US" sz="2187">
                <a:solidFill>
                  <a:srgbClr val="272525"/>
                </a:solidFill>
                <a:latin typeface="Lato"/>
                <a:ea typeface="Lato"/>
                <a:cs typeface="Lato"/>
                <a:sym typeface="Lato"/>
              </a:rPr>
              <a:t>Collecting and processing the vast amount of data required for accurate predictions poses significant challenges.</a:t>
            </a:r>
          </a:p>
        </p:txBody>
      </p:sp>
      <p:grpSp>
        <p:nvGrpSpPr>
          <p:cNvPr name="Group 19" id="19"/>
          <p:cNvGrpSpPr/>
          <p:nvPr/>
        </p:nvGrpSpPr>
        <p:grpSpPr>
          <a:xfrm rot="0">
            <a:off x="987475" y="7316391"/>
            <a:ext cx="647402" cy="647402"/>
            <a:chOff x="0" y="0"/>
            <a:chExt cx="863203" cy="863203"/>
          </a:xfrm>
        </p:grpSpPr>
        <p:sp>
          <p:nvSpPr>
            <p:cNvPr name="Freeform 20" id="2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72525"/>
            </a:solidFill>
          </p:spPr>
        </p:sp>
        <p:sp>
          <p:nvSpPr>
            <p:cNvPr name="Freeform 21" id="2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03E3E"/>
            </a:solidFill>
          </p:spPr>
        </p:sp>
      </p:grpSp>
      <p:sp>
        <p:nvSpPr>
          <p:cNvPr name="TextBox 22" id="22"/>
          <p:cNvSpPr txBox="true"/>
          <p:nvPr/>
        </p:nvSpPr>
        <p:spPr>
          <a:xfrm rot="0">
            <a:off x="1193750" y="7465516"/>
            <a:ext cx="234702" cy="387251"/>
          </a:xfrm>
          <a:prstGeom prst="rect">
            <a:avLst/>
          </a:prstGeom>
        </p:spPr>
        <p:txBody>
          <a:bodyPr anchor="t" rtlCol="false" tIns="0" lIns="0" bIns="0" rIns="0">
            <a:spAutoFit/>
          </a:bodyPr>
          <a:lstStyle/>
          <a:p>
            <a:pPr algn="ctr">
              <a:lnSpc>
                <a:spcPts val="3312"/>
              </a:lnSpc>
            </a:pPr>
            <a:r>
              <a:rPr lang="en-US" sz="3312">
                <a:solidFill>
                  <a:srgbClr val="FFFFFF"/>
                </a:solidFill>
                <a:latin typeface="Arimo"/>
                <a:ea typeface="Arimo"/>
                <a:cs typeface="Arimo"/>
                <a:sym typeface="Arimo"/>
              </a:rPr>
              <a:t>3</a:t>
            </a:r>
          </a:p>
        </p:txBody>
      </p:sp>
      <p:sp>
        <p:nvSpPr>
          <p:cNvPr name="TextBox 23" id="23"/>
          <p:cNvSpPr txBox="true"/>
          <p:nvPr/>
        </p:nvSpPr>
        <p:spPr>
          <a:xfrm rot="0">
            <a:off x="1913632" y="7283054"/>
            <a:ext cx="3650308" cy="481012"/>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Coordinating Response</a:t>
            </a:r>
          </a:p>
        </p:txBody>
      </p:sp>
      <p:sp>
        <p:nvSpPr>
          <p:cNvPr name="TextBox 24" id="24"/>
          <p:cNvSpPr txBox="true"/>
          <p:nvPr/>
        </p:nvSpPr>
        <p:spPr>
          <a:xfrm rot="0">
            <a:off x="1913632" y="7838926"/>
            <a:ext cx="8524131" cy="1002506"/>
          </a:xfrm>
          <a:prstGeom prst="rect">
            <a:avLst/>
          </a:prstGeom>
        </p:spPr>
        <p:txBody>
          <a:bodyPr anchor="t" rtlCol="false" tIns="0" lIns="0" bIns="0" rIns="0">
            <a:spAutoFit/>
          </a:bodyPr>
          <a:lstStyle/>
          <a:p>
            <a:pPr algn="l">
              <a:lnSpc>
                <a:spcPts val="3562"/>
              </a:lnSpc>
            </a:pPr>
            <a:r>
              <a:rPr lang="en-US" sz="2187">
                <a:solidFill>
                  <a:srgbClr val="272525"/>
                </a:solidFill>
                <a:latin typeface="Lato"/>
                <a:ea typeface="Lato"/>
                <a:cs typeface="Lato"/>
                <a:sym typeface="Lato"/>
              </a:rPr>
              <a:t>Effective pandemic management requires seamless coordination across various stakeholders and levels of government.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CFA">
                <a:alpha val="94902"/>
              </a:srgbClr>
            </a:solidFill>
          </p:spPr>
        </p:sp>
      </p:grpSp>
      <p:sp>
        <p:nvSpPr>
          <p:cNvPr name="Freeform 5" id="5" descr="preencoded.png"/>
          <p:cNvSpPr/>
          <p:nvPr/>
        </p:nvSpPr>
        <p:spPr>
          <a:xfrm flipH="false" flipV="false" rot="0">
            <a:off x="992237" y="2851548"/>
            <a:ext cx="4175968" cy="3708648"/>
          </a:xfrm>
          <a:custGeom>
            <a:avLst/>
            <a:gdLst/>
            <a:ahLst/>
            <a:cxnLst/>
            <a:rect r="r" b="b" t="t" l="l"/>
            <a:pathLst>
              <a:path h="3708648" w="4175968">
                <a:moveTo>
                  <a:pt x="0" y="0"/>
                </a:moveTo>
                <a:lnTo>
                  <a:pt x="4175968" y="0"/>
                </a:lnTo>
                <a:lnTo>
                  <a:pt x="4175968" y="3708647"/>
                </a:lnTo>
                <a:lnTo>
                  <a:pt x="0" y="3708647"/>
                </a:lnTo>
                <a:lnTo>
                  <a:pt x="0" y="0"/>
                </a:lnTo>
                <a:close/>
              </a:path>
            </a:pathLst>
          </a:custGeom>
          <a:blipFill>
            <a:blip r:embed="rId4"/>
            <a:stretch>
              <a:fillRect l="0" t="-6300" r="0" b="-6300"/>
            </a:stretch>
          </a:blipFill>
        </p:spPr>
      </p:sp>
      <p:sp>
        <p:nvSpPr>
          <p:cNvPr name="Freeform 6" id="6" descr="preencoded.png"/>
          <p:cNvSpPr/>
          <p:nvPr/>
        </p:nvSpPr>
        <p:spPr>
          <a:xfrm flipH="false" flipV="false" rot="0">
            <a:off x="6568380" y="2691479"/>
            <a:ext cx="4177709" cy="3868716"/>
          </a:xfrm>
          <a:custGeom>
            <a:avLst/>
            <a:gdLst/>
            <a:ahLst/>
            <a:cxnLst/>
            <a:rect r="r" b="b" t="t" l="l"/>
            <a:pathLst>
              <a:path h="3868716" w="4177709">
                <a:moveTo>
                  <a:pt x="0" y="0"/>
                </a:moveTo>
                <a:lnTo>
                  <a:pt x="4177709" y="0"/>
                </a:lnTo>
                <a:lnTo>
                  <a:pt x="4177709" y="3868716"/>
                </a:lnTo>
                <a:lnTo>
                  <a:pt x="0" y="3868716"/>
                </a:lnTo>
                <a:lnTo>
                  <a:pt x="0" y="0"/>
                </a:lnTo>
                <a:close/>
              </a:path>
            </a:pathLst>
          </a:custGeom>
          <a:blipFill>
            <a:blip r:embed="rId5"/>
            <a:stretch>
              <a:fillRect l="0" t="-3993" r="0" b="-3993"/>
            </a:stretch>
          </a:blipFill>
        </p:spPr>
      </p:sp>
      <p:sp>
        <p:nvSpPr>
          <p:cNvPr name="Freeform 7" id="7" descr="preencoded.png"/>
          <p:cNvSpPr/>
          <p:nvPr/>
        </p:nvSpPr>
        <p:spPr>
          <a:xfrm flipH="false" flipV="false" rot="0">
            <a:off x="12144672" y="2851548"/>
            <a:ext cx="3708647" cy="3708648"/>
          </a:xfrm>
          <a:custGeom>
            <a:avLst/>
            <a:gdLst/>
            <a:ahLst/>
            <a:cxnLst/>
            <a:rect r="r" b="b" t="t" l="l"/>
            <a:pathLst>
              <a:path h="3708648" w="3708647">
                <a:moveTo>
                  <a:pt x="0" y="0"/>
                </a:moveTo>
                <a:lnTo>
                  <a:pt x="3708648" y="0"/>
                </a:lnTo>
                <a:lnTo>
                  <a:pt x="3708648" y="3708647"/>
                </a:lnTo>
                <a:lnTo>
                  <a:pt x="0" y="3708647"/>
                </a:lnTo>
                <a:lnTo>
                  <a:pt x="0" y="0"/>
                </a:lnTo>
                <a:close/>
              </a:path>
            </a:pathLst>
          </a:custGeom>
          <a:blipFill>
            <a:blip r:embed="rId6"/>
            <a:stretch>
              <a:fillRect l="0" t="0" r="0" b="0"/>
            </a:stretch>
          </a:blipFill>
        </p:spPr>
      </p:sp>
      <p:sp>
        <p:nvSpPr>
          <p:cNvPr name="TextBox 8" id="8"/>
          <p:cNvSpPr txBox="true"/>
          <p:nvPr/>
        </p:nvSpPr>
        <p:spPr>
          <a:xfrm rot="0">
            <a:off x="992237" y="1341387"/>
            <a:ext cx="13006759" cy="900112"/>
          </a:xfrm>
          <a:prstGeom prst="rect">
            <a:avLst/>
          </a:prstGeom>
        </p:spPr>
        <p:txBody>
          <a:bodyPr anchor="t" rtlCol="false" tIns="0" lIns="0" bIns="0" rIns="0">
            <a:spAutoFit/>
          </a:bodyPr>
          <a:lstStyle/>
          <a:p>
            <a:pPr algn="l">
              <a:lnSpc>
                <a:spcPts val="6937"/>
              </a:lnSpc>
            </a:pPr>
            <a:r>
              <a:rPr lang="en-US" sz="5562">
                <a:solidFill>
                  <a:srgbClr val="312F2B"/>
                </a:solidFill>
                <a:latin typeface="Arimo"/>
                <a:ea typeface="Arimo"/>
                <a:cs typeface="Arimo"/>
                <a:sym typeface="Arimo"/>
              </a:rPr>
              <a:t>Data Collection and Preprocessing</a:t>
            </a:r>
          </a:p>
        </p:txBody>
      </p:sp>
      <p:sp>
        <p:nvSpPr>
          <p:cNvPr name="TextBox 9" id="9"/>
          <p:cNvSpPr txBox="true"/>
          <p:nvPr/>
        </p:nvSpPr>
        <p:spPr>
          <a:xfrm rot="0">
            <a:off x="992238" y="6876455"/>
            <a:ext cx="3544044" cy="481012"/>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Data Sources</a:t>
            </a:r>
          </a:p>
        </p:txBody>
      </p:sp>
      <p:sp>
        <p:nvSpPr>
          <p:cNvPr name="TextBox 10" id="10"/>
          <p:cNvSpPr txBox="true"/>
          <p:nvPr/>
        </p:nvSpPr>
        <p:spPr>
          <a:xfrm rot="0">
            <a:off x="992238" y="7432327"/>
            <a:ext cx="5150941" cy="1456135"/>
          </a:xfrm>
          <a:prstGeom prst="rect">
            <a:avLst/>
          </a:prstGeom>
        </p:spPr>
        <p:txBody>
          <a:bodyPr anchor="t" rtlCol="false" tIns="0" lIns="0" bIns="0" rIns="0">
            <a:spAutoFit/>
          </a:bodyPr>
          <a:lstStyle/>
          <a:p>
            <a:pPr algn="l">
              <a:lnSpc>
                <a:spcPts val="3562"/>
              </a:lnSpc>
            </a:pPr>
            <a:r>
              <a:rPr lang="en-US" sz="2187">
                <a:solidFill>
                  <a:srgbClr val="272525"/>
                </a:solidFill>
                <a:latin typeface="Lato"/>
                <a:ea typeface="Lato"/>
                <a:cs typeface="Lato"/>
                <a:sym typeface="Lato"/>
              </a:rPr>
              <a:t>Aggregate data from government agencies, healthcare providers, and public data repositories.</a:t>
            </a:r>
          </a:p>
        </p:txBody>
      </p:sp>
      <p:sp>
        <p:nvSpPr>
          <p:cNvPr name="TextBox 11" id="11"/>
          <p:cNvSpPr txBox="true"/>
          <p:nvPr/>
        </p:nvSpPr>
        <p:spPr>
          <a:xfrm rot="0">
            <a:off x="6568380" y="6876455"/>
            <a:ext cx="3544044" cy="481012"/>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Data Preprocessing</a:t>
            </a:r>
          </a:p>
        </p:txBody>
      </p:sp>
      <p:sp>
        <p:nvSpPr>
          <p:cNvPr name="TextBox 12" id="12"/>
          <p:cNvSpPr txBox="true"/>
          <p:nvPr/>
        </p:nvSpPr>
        <p:spPr>
          <a:xfrm rot="0">
            <a:off x="6568380" y="7432327"/>
            <a:ext cx="5151090" cy="1456135"/>
          </a:xfrm>
          <a:prstGeom prst="rect">
            <a:avLst/>
          </a:prstGeom>
        </p:spPr>
        <p:txBody>
          <a:bodyPr anchor="t" rtlCol="false" tIns="0" lIns="0" bIns="0" rIns="0">
            <a:spAutoFit/>
          </a:bodyPr>
          <a:lstStyle/>
          <a:p>
            <a:pPr algn="l">
              <a:lnSpc>
                <a:spcPts val="3562"/>
              </a:lnSpc>
            </a:pPr>
            <a:r>
              <a:rPr lang="en-US" sz="2187">
                <a:solidFill>
                  <a:srgbClr val="272525"/>
                </a:solidFill>
                <a:latin typeface="Lato"/>
                <a:ea typeface="Lato"/>
                <a:cs typeface="Lato"/>
                <a:sym typeface="Lato"/>
              </a:rPr>
              <a:t>Clean, normalize, and integrate diverse data sources to create a comprehensive dataset.</a:t>
            </a:r>
          </a:p>
        </p:txBody>
      </p:sp>
      <p:sp>
        <p:nvSpPr>
          <p:cNvPr name="TextBox 13" id="13"/>
          <p:cNvSpPr txBox="true"/>
          <p:nvPr/>
        </p:nvSpPr>
        <p:spPr>
          <a:xfrm rot="0">
            <a:off x="12144672" y="6876455"/>
            <a:ext cx="3544044" cy="481012"/>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Feature Engineering</a:t>
            </a:r>
          </a:p>
        </p:txBody>
      </p:sp>
      <p:sp>
        <p:nvSpPr>
          <p:cNvPr name="TextBox 14" id="14"/>
          <p:cNvSpPr txBox="true"/>
          <p:nvPr/>
        </p:nvSpPr>
        <p:spPr>
          <a:xfrm rot="0">
            <a:off x="12144672" y="7432327"/>
            <a:ext cx="5150941" cy="1456135"/>
          </a:xfrm>
          <a:prstGeom prst="rect">
            <a:avLst/>
          </a:prstGeom>
        </p:spPr>
        <p:txBody>
          <a:bodyPr anchor="t" rtlCol="false" tIns="0" lIns="0" bIns="0" rIns="0">
            <a:spAutoFit/>
          </a:bodyPr>
          <a:lstStyle/>
          <a:p>
            <a:pPr algn="l">
              <a:lnSpc>
                <a:spcPts val="3562"/>
              </a:lnSpc>
            </a:pPr>
            <a:r>
              <a:rPr lang="en-US" sz="2187">
                <a:solidFill>
                  <a:srgbClr val="272525"/>
                </a:solidFill>
                <a:latin typeface="Lato"/>
                <a:ea typeface="Lato"/>
                <a:cs typeface="Lato"/>
                <a:sym typeface="Lato"/>
              </a:rPr>
              <a:t>Identify and extract relevant features from the data to feed into the machine learning models.</a:t>
            </a:r>
          </a:p>
        </p:txBody>
      </p:sp>
      <p:sp>
        <p:nvSpPr>
          <p:cNvPr name="Freeform 15" id="15"/>
          <p:cNvSpPr/>
          <p:nvPr/>
        </p:nvSpPr>
        <p:spPr>
          <a:xfrm flipH="false" flipV="false" rot="0">
            <a:off x="11719470" y="2851548"/>
            <a:ext cx="5510606" cy="3708648"/>
          </a:xfrm>
          <a:custGeom>
            <a:avLst/>
            <a:gdLst/>
            <a:ahLst/>
            <a:cxnLst/>
            <a:rect r="r" b="b" t="t" l="l"/>
            <a:pathLst>
              <a:path h="3708648" w="5510606">
                <a:moveTo>
                  <a:pt x="0" y="0"/>
                </a:moveTo>
                <a:lnTo>
                  <a:pt x="5510606" y="0"/>
                </a:lnTo>
                <a:lnTo>
                  <a:pt x="5510606" y="3708647"/>
                </a:lnTo>
                <a:lnTo>
                  <a:pt x="0" y="3708647"/>
                </a:lnTo>
                <a:lnTo>
                  <a:pt x="0" y="0"/>
                </a:lnTo>
                <a:close/>
              </a:path>
            </a:pathLst>
          </a:custGeom>
          <a:blipFill>
            <a:blip r:embed="rId7"/>
            <a:stretch>
              <a:fillRect l="-9335" t="0" r="-9335"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CFA">
                <a:alpha val="94902"/>
              </a:srgbClr>
            </a:solidFill>
          </p:spPr>
        </p:sp>
      </p:grpSp>
      <p:sp>
        <p:nvSpPr>
          <p:cNvPr name="TextBox 5" id="5"/>
          <p:cNvSpPr txBox="true"/>
          <p:nvPr/>
        </p:nvSpPr>
        <p:spPr>
          <a:xfrm rot="0">
            <a:off x="735864" y="550069"/>
            <a:ext cx="7088237" cy="900112"/>
          </a:xfrm>
          <a:prstGeom prst="rect">
            <a:avLst/>
          </a:prstGeom>
        </p:spPr>
        <p:txBody>
          <a:bodyPr anchor="t" rtlCol="false" tIns="0" lIns="0" bIns="0" rIns="0">
            <a:spAutoFit/>
          </a:bodyPr>
          <a:lstStyle/>
          <a:p>
            <a:pPr algn="l">
              <a:lnSpc>
                <a:spcPts val="6937"/>
              </a:lnSpc>
            </a:pPr>
            <a:r>
              <a:rPr lang="en-US" b="true" sz="5562" u="sng">
                <a:solidFill>
                  <a:srgbClr val="312F2B"/>
                </a:solidFill>
                <a:latin typeface="Arimo Bold"/>
                <a:ea typeface="Arimo Bold"/>
                <a:cs typeface="Arimo Bold"/>
                <a:sym typeface="Arimo Bold"/>
              </a:rPr>
              <a:t>IMPLEMENTATION</a:t>
            </a:r>
          </a:p>
        </p:txBody>
      </p:sp>
      <p:sp>
        <p:nvSpPr>
          <p:cNvPr name="Freeform 6" id="6" descr="preencoded.png"/>
          <p:cNvSpPr/>
          <p:nvPr/>
        </p:nvSpPr>
        <p:spPr>
          <a:xfrm flipH="false" flipV="false" rot="0">
            <a:off x="141562" y="3150725"/>
            <a:ext cx="4394720" cy="2716080"/>
          </a:xfrm>
          <a:custGeom>
            <a:avLst/>
            <a:gdLst/>
            <a:ahLst/>
            <a:cxnLst/>
            <a:rect r="r" b="b" t="t" l="l"/>
            <a:pathLst>
              <a:path h="2716080" w="4394720">
                <a:moveTo>
                  <a:pt x="0" y="0"/>
                </a:moveTo>
                <a:lnTo>
                  <a:pt x="4394719" y="0"/>
                </a:lnTo>
                <a:lnTo>
                  <a:pt x="4394719" y="2716080"/>
                </a:lnTo>
                <a:lnTo>
                  <a:pt x="0" y="2716080"/>
                </a:lnTo>
                <a:lnTo>
                  <a:pt x="0" y="0"/>
                </a:lnTo>
                <a:close/>
              </a:path>
            </a:pathLst>
          </a:custGeom>
          <a:blipFill>
            <a:blip r:embed="rId4"/>
            <a:stretch>
              <a:fillRect l="0" t="-101" r="0" b="-101"/>
            </a:stretch>
          </a:blipFill>
          <a:ln w="57150" cap="sq">
            <a:solidFill>
              <a:srgbClr val="000000"/>
            </a:solidFill>
            <a:prstDash val="solid"/>
            <a:miter/>
          </a:ln>
        </p:spPr>
      </p:sp>
      <p:sp>
        <p:nvSpPr>
          <p:cNvPr name="TextBox 7" id="7"/>
          <p:cNvSpPr txBox="true"/>
          <p:nvPr/>
        </p:nvSpPr>
        <p:spPr>
          <a:xfrm rot="0">
            <a:off x="735864" y="2305411"/>
            <a:ext cx="3544044" cy="531813"/>
          </a:xfrm>
          <a:prstGeom prst="rect">
            <a:avLst/>
          </a:prstGeom>
        </p:spPr>
        <p:txBody>
          <a:bodyPr anchor="t" rtlCol="false" tIns="0" lIns="0" bIns="0" rIns="0">
            <a:spAutoFit/>
          </a:bodyPr>
          <a:lstStyle/>
          <a:p>
            <a:pPr algn="l">
              <a:lnSpc>
                <a:spcPts val="4062"/>
              </a:lnSpc>
            </a:pPr>
            <a:r>
              <a:rPr lang="en-US" sz="3249">
                <a:solidFill>
                  <a:srgbClr val="272525"/>
                </a:solidFill>
                <a:latin typeface="Arimo"/>
                <a:ea typeface="Arimo"/>
                <a:cs typeface="Arimo"/>
                <a:sym typeface="Arimo"/>
              </a:rPr>
              <a:t>Data Ingestion</a:t>
            </a:r>
          </a:p>
        </p:txBody>
      </p:sp>
      <p:sp>
        <p:nvSpPr>
          <p:cNvPr name="TextBox 8" id="8"/>
          <p:cNvSpPr txBox="true"/>
          <p:nvPr/>
        </p:nvSpPr>
        <p:spPr>
          <a:xfrm rot="0">
            <a:off x="523039" y="6376161"/>
            <a:ext cx="3756869" cy="1625374"/>
          </a:xfrm>
          <a:prstGeom prst="rect">
            <a:avLst/>
          </a:prstGeom>
        </p:spPr>
        <p:txBody>
          <a:bodyPr anchor="t" rtlCol="false" tIns="0" lIns="0" bIns="0" rIns="0">
            <a:spAutoFit/>
          </a:bodyPr>
          <a:lstStyle/>
          <a:p>
            <a:pPr algn="l">
              <a:lnSpc>
                <a:spcPts val="4376"/>
              </a:lnSpc>
            </a:pPr>
            <a:r>
              <a:rPr lang="en-US" sz="2687">
                <a:solidFill>
                  <a:srgbClr val="272525"/>
                </a:solidFill>
                <a:latin typeface="Lato"/>
                <a:ea typeface="Lato"/>
                <a:cs typeface="Lato"/>
                <a:sym typeface="Lato"/>
              </a:rPr>
              <a:t>Seamlessly integrate and process data from various sources.</a:t>
            </a:r>
          </a:p>
        </p:txBody>
      </p:sp>
      <p:sp>
        <p:nvSpPr>
          <p:cNvPr name="Freeform 9" id="9" descr="preencoded.png"/>
          <p:cNvSpPr/>
          <p:nvPr/>
        </p:nvSpPr>
        <p:spPr>
          <a:xfrm flipH="false" flipV="false" rot="0">
            <a:off x="4749106" y="3150725"/>
            <a:ext cx="4394894" cy="2716080"/>
          </a:xfrm>
          <a:custGeom>
            <a:avLst/>
            <a:gdLst/>
            <a:ahLst/>
            <a:cxnLst/>
            <a:rect r="r" b="b" t="t" l="l"/>
            <a:pathLst>
              <a:path h="2716080" w="4394894">
                <a:moveTo>
                  <a:pt x="0" y="0"/>
                </a:moveTo>
                <a:lnTo>
                  <a:pt x="4394894" y="0"/>
                </a:lnTo>
                <a:lnTo>
                  <a:pt x="4394894" y="2716080"/>
                </a:lnTo>
                <a:lnTo>
                  <a:pt x="0" y="2716080"/>
                </a:lnTo>
                <a:lnTo>
                  <a:pt x="0" y="0"/>
                </a:lnTo>
                <a:close/>
              </a:path>
            </a:pathLst>
          </a:custGeom>
          <a:blipFill>
            <a:blip r:embed="rId5"/>
            <a:stretch>
              <a:fillRect l="0" t="-103" r="0" b="-103"/>
            </a:stretch>
          </a:blipFill>
          <a:ln w="57150" cap="sq">
            <a:solidFill>
              <a:srgbClr val="000000"/>
            </a:solidFill>
            <a:prstDash val="solid"/>
            <a:miter/>
          </a:ln>
        </p:spPr>
      </p:sp>
      <p:sp>
        <p:nvSpPr>
          <p:cNvPr name="TextBox 10" id="10"/>
          <p:cNvSpPr txBox="true"/>
          <p:nvPr/>
        </p:nvSpPr>
        <p:spPr>
          <a:xfrm rot="0">
            <a:off x="5174308" y="2305411"/>
            <a:ext cx="3544044" cy="531813"/>
          </a:xfrm>
          <a:prstGeom prst="rect">
            <a:avLst/>
          </a:prstGeom>
        </p:spPr>
        <p:txBody>
          <a:bodyPr anchor="t" rtlCol="false" tIns="0" lIns="0" bIns="0" rIns="0">
            <a:spAutoFit/>
          </a:bodyPr>
          <a:lstStyle/>
          <a:p>
            <a:pPr algn="l">
              <a:lnSpc>
                <a:spcPts val="4062"/>
              </a:lnSpc>
            </a:pPr>
            <a:r>
              <a:rPr lang="en-US" sz="3249">
                <a:solidFill>
                  <a:srgbClr val="272525"/>
                </a:solidFill>
                <a:latin typeface="Arimo"/>
                <a:ea typeface="Arimo"/>
                <a:cs typeface="Arimo"/>
                <a:sym typeface="Arimo"/>
              </a:rPr>
              <a:t>Model Training</a:t>
            </a:r>
          </a:p>
        </p:txBody>
      </p:sp>
      <p:sp>
        <p:nvSpPr>
          <p:cNvPr name="TextBox 11" id="11"/>
          <p:cNvSpPr txBox="true"/>
          <p:nvPr/>
        </p:nvSpPr>
        <p:spPr>
          <a:xfrm rot="0">
            <a:off x="5170884" y="6376161"/>
            <a:ext cx="3757018" cy="1625374"/>
          </a:xfrm>
          <a:prstGeom prst="rect">
            <a:avLst/>
          </a:prstGeom>
        </p:spPr>
        <p:txBody>
          <a:bodyPr anchor="t" rtlCol="false" tIns="0" lIns="0" bIns="0" rIns="0">
            <a:spAutoFit/>
          </a:bodyPr>
          <a:lstStyle/>
          <a:p>
            <a:pPr algn="l">
              <a:lnSpc>
                <a:spcPts val="4376"/>
              </a:lnSpc>
            </a:pPr>
            <a:r>
              <a:rPr lang="en-US" sz="2687">
                <a:solidFill>
                  <a:srgbClr val="272525"/>
                </a:solidFill>
                <a:latin typeface="Lato"/>
                <a:ea typeface="Lato"/>
                <a:cs typeface="Lato"/>
                <a:sym typeface="Lato"/>
              </a:rPr>
              <a:t>Continuously train and optimize the machine learning models.</a:t>
            </a:r>
          </a:p>
        </p:txBody>
      </p:sp>
      <p:sp>
        <p:nvSpPr>
          <p:cNvPr name="Freeform 12" id="12" descr="preencoded.png"/>
          <p:cNvSpPr/>
          <p:nvPr/>
        </p:nvSpPr>
        <p:spPr>
          <a:xfrm flipH="false" flipV="false" rot="0">
            <a:off x="9356526" y="3150725"/>
            <a:ext cx="4394894" cy="2716080"/>
          </a:xfrm>
          <a:custGeom>
            <a:avLst/>
            <a:gdLst/>
            <a:ahLst/>
            <a:cxnLst/>
            <a:rect r="r" b="b" t="t" l="l"/>
            <a:pathLst>
              <a:path h="2716080" w="4394894">
                <a:moveTo>
                  <a:pt x="0" y="0"/>
                </a:moveTo>
                <a:lnTo>
                  <a:pt x="4394894" y="0"/>
                </a:lnTo>
                <a:lnTo>
                  <a:pt x="4394894" y="2716080"/>
                </a:lnTo>
                <a:lnTo>
                  <a:pt x="0" y="2716080"/>
                </a:lnTo>
                <a:lnTo>
                  <a:pt x="0" y="0"/>
                </a:lnTo>
                <a:close/>
              </a:path>
            </a:pathLst>
          </a:custGeom>
          <a:blipFill>
            <a:blip r:embed="rId6"/>
            <a:stretch>
              <a:fillRect l="0" t="-103" r="0" b="-103"/>
            </a:stretch>
          </a:blipFill>
          <a:ln w="57150" cap="sq">
            <a:solidFill>
              <a:srgbClr val="000000"/>
            </a:solidFill>
            <a:prstDash val="solid"/>
            <a:miter/>
          </a:ln>
        </p:spPr>
      </p:sp>
      <p:sp>
        <p:nvSpPr>
          <p:cNvPr name="TextBox 13" id="13"/>
          <p:cNvSpPr txBox="true"/>
          <p:nvPr/>
        </p:nvSpPr>
        <p:spPr>
          <a:xfrm rot="0">
            <a:off x="9781951" y="2305411"/>
            <a:ext cx="3544044" cy="531813"/>
          </a:xfrm>
          <a:prstGeom prst="rect">
            <a:avLst/>
          </a:prstGeom>
        </p:spPr>
        <p:txBody>
          <a:bodyPr anchor="t" rtlCol="false" tIns="0" lIns="0" bIns="0" rIns="0">
            <a:spAutoFit/>
          </a:bodyPr>
          <a:lstStyle/>
          <a:p>
            <a:pPr algn="l">
              <a:lnSpc>
                <a:spcPts val="4062"/>
              </a:lnSpc>
            </a:pPr>
            <a:r>
              <a:rPr lang="en-US" sz="3249">
                <a:solidFill>
                  <a:srgbClr val="272525"/>
                </a:solidFill>
                <a:latin typeface="Arimo"/>
                <a:ea typeface="Arimo"/>
                <a:cs typeface="Arimo"/>
                <a:sym typeface="Arimo"/>
              </a:rPr>
              <a:t>Visualization</a:t>
            </a:r>
          </a:p>
        </p:txBody>
      </p:sp>
      <p:sp>
        <p:nvSpPr>
          <p:cNvPr name="TextBox 14" id="14"/>
          <p:cNvSpPr txBox="true"/>
          <p:nvPr/>
        </p:nvSpPr>
        <p:spPr>
          <a:xfrm rot="0">
            <a:off x="9781729" y="6376161"/>
            <a:ext cx="3757018" cy="1625374"/>
          </a:xfrm>
          <a:prstGeom prst="rect">
            <a:avLst/>
          </a:prstGeom>
        </p:spPr>
        <p:txBody>
          <a:bodyPr anchor="t" rtlCol="false" tIns="0" lIns="0" bIns="0" rIns="0">
            <a:spAutoFit/>
          </a:bodyPr>
          <a:lstStyle/>
          <a:p>
            <a:pPr algn="l">
              <a:lnSpc>
                <a:spcPts val="4376"/>
              </a:lnSpc>
            </a:pPr>
            <a:r>
              <a:rPr lang="en-US" sz="2687">
                <a:solidFill>
                  <a:srgbClr val="272525"/>
                </a:solidFill>
                <a:latin typeface="Lato"/>
                <a:ea typeface="Lato"/>
                <a:cs typeface="Lato"/>
                <a:sym typeface="Lato"/>
              </a:rPr>
              <a:t>Develop intuitive dashboards to present insights and forecasts.</a:t>
            </a:r>
          </a:p>
        </p:txBody>
      </p:sp>
      <p:sp>
        <p:nvSpPr>
          <p:cNvPr name="Freeform 15" id="15" descr="preencoded.png"/>
          <p:cNvSpPr/>
          <p:nvPr/>
        </p:nvSpPr>
        <p:spPr>
          <a:xfrm flipH="false" flipV="false" rot="0">
            <a:off x="13960970" y="3192665"/>
            <a:ext cx="4327030" cy="2674140"/>
          </a:xfrm>
          <a:custGeom>
            <a:avLst/>
            <a:gdLst/>
            <a:ahLst/>
            <a:cxnLst/>
            <a:rect r="r" b="b" t="t" l="l"/>
            <a:pathLst>
              <a:path h="2674140" w="4327030">
                <a:moveTo>
                  <a:pt x="0" y="0"/>
                </a:moveTo>
                <a:lnTo>
                  <a:pt x="4327030" y="0"/>
                </a:lnTo>
                <a:lnTo>
                  <a:pt x="4327030" y="2674140"/>
                </a:lnTo>
                <a:lnTo>
                  <a:pt x="0" y="2674140"/>
                </a:lnTo>
                <a:lnTo>
                  <a:pt x="0" y="0"/>
                </a:lnTo>
                <a:close/>
              </a:path>
            </a:pathLst>
          </a:custGeom>
          <a:blipFill>
            <a:blip r:embed="rId7"/>
            <a:stretch>
              <a:fillRect l="0" t="-103" r="0" b="-103"/>
            </a:stretch>
          </a:blipFill>
          <a:ln w="57150" cap="sq">
            <a:solidFill>
              <a:srgbClr val="000000"/>
            </a:solidFill>
            <a:prstDash val="solid"/>
            <a:miter/>
          </a:ln>
        </p:spPr>
      </p:sp>
      <p:sp>
        <p:nvSpPr>
          <p:cNvPr name="TextBox 16" id="16"/>
          <p:cNvSpPr txBox="true"/>
          <p:nvPr/>
        </p:nvSpPr>
        <p:spPr>
          <a:xfrm rot="0">
            <a:off x="14980849" y="2305411"/>
            <a:ext cx="3544044" cy="531813"/>
          </a:xfrm>
          <a:prstGeom prst="rect">
            <a:avLst/>
          </a:prstGeom>
        </p:spPr>
        <p:txBody>
          <a:bodyPr anchor="t" rtlCol="false" tIns="0" lIns="0" bIns="0" rIns="0">
            <a:spAutoFit/>
          </a:bodyPr>
          <a:lstStyle/>
          <a:p>
            <a:pPr algn="l">
              <a:lnSpc>
                <a:spcPts val="4062"/>
              </a:lnSpc>
            </a:pPr>
            <a:r>
              <a:rPr lang="en-US" sz="3249">
                <a:solidFill>
                  <a:srgbClr val="272525"/>
                </a:solidFill>
                <a:latin typeface="Arimo"/>
                <a:ea typeface="Arimo"/>
                <a:cs typeface="Arimo"/>
                <a:sym typeface="Arimo"/>
              </a:rPr>
              <a:t>Deployment</a:t>
            </a:r>
          </a:p>
        </p:txBody>
      </p:sp>
      <p:sp>
        <p:nvSpPr>
          <p:cNvPr name="TextBox 17" id="17"/>
          <p:cNvSpPr txBox="true"/>
          <p:nvPr/>
        </p:nvSpPr>
        <p:spPr>
          <a:xfrm rot="0">
            <a:off x="14245976" y="6376161"/>
            <a:ext cx="3757017" cy="1625374"/>
          </a:xfrm>
          <a:prstGeom prst="rect">
            <a:avLst/>
          </a:prstGeom>
        </p:spPr>
        <p:txBody>
          <a:bodyPr anchor="t" rtlCol="false" tIns="0" lIns="0" bIns="0" rIns="0">
            <a:spAutoFit/>
          </a:bodyPr>
          <a:lstStyle/>
          <a:p>
            <a:pPr algn="l">
              <a:lnSpc>
                <a:spcPts val="4376"/>
              </a:lnSpc>
            </a:pPr>
            <a:r>
              <a:rPr lang="en-US" sz="2687">
                <a:solidFill>
                  <a:srgbClr val="272525"/>
                </a:solidFill>
                <a:latin typeface="Lato"/>
                <a:ea typeface="Lato"/>
                <a:cs typeface="Lato"/>
                <a:sym typeface="Lato"/>
              </a:rPr>
              <a:t>Deploy the system in a scalable, cloud-based infrastructure.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Freeform 2" id="2"/>
          <p:cNvSpPr/>
          <p:nvPr/>
        </p:nvSpPr>
        <p:spPr>
          <a:xfrm flipH="false" flipV="false" rot="0">
            <a:off x="0" y="1340189"/>
            <a:ext cx="7722809" cy="7604188"/>
          </a:xfrm>
          <a:custGeom>
            <a:avLst/>
            <a:gdLst/>
            <a:ahLst/>
            <a:cxnLst/>
            <a:rect r="r" b="b" t="t" l="l"/>
            <a:pathLst>
              <a:path h="7604188" w="7722809">
                <a:moveTo>
                  <a:pt x="0" y="0"/>
                </a:moveTo>
                <a:lnTo>
                  <a:pt x="7722809" y="0"/>
                </a:lnTo>
                <a:lnTo>
                  <a:pt x="7722809" y="7604188"/>
                </a:lnTo>
                <a:lnTo>
                  <a:pt x="0" y="7604188"/>
                </a:lnTo>
                <a:lnTo>
                  <a:pt x="0" y="0"/>
                </a:lnTo>
                <a:close/>
              </a:path>
            </a:pathLst>
          </a:custGeom>
          <a:blipFill>
            <a:blip r:embed="rId3"/>
            <a:stretch>
              <a:fillRect l="-11775" t="-3924" r="-41996" b="0"/>
            </a:stretch>
          </a:blipFill>
        </p:spPr>
      </p:sp>
      <p:sp>
        <p:nvSpPr>
          <p:cNvPr name="TextBox 3" id="3"/>
          <p:cNvSpPr txBox="true"/>
          <p:nvPr/>
        </p:nvSpPr>
        <p:spPr>
          <a:xfrm rot="0">
            <a:off x="7561068" y="1346529"/>
            <a:ext cx="10455469" cy="7911771"/>
          </a:xfrm>
          <a:prstGeom prst="rect">
            <a:avLst/>
          </a:prstGeom>
        </p:spPr>
        <p:txBody>
          <a:bodyPr anchor="t" rtlCol="false" tIns="0" lIns="0" bIns="0" rIns="0">
            <a:spAutoFit/>
          </a:bodyPr>
          <a:lstStyle/>
          <a:p>
            <a:pPr algn="just" marL="642269" indent="-321134" lvl="1">
              <a:lnSpc>
                <a:spcPts val="4843"/>
              </a:lnSpc>
              <a:buFont typeface="Arial"/>
              <a:buChar char="•"/>
            </a:pPr>
            <a:r>
              <a:rPr lang="en-US" sz="2974">
                <a:solidFill>
                  <a:srgbClr val="272525"/>
                </a:solidFill>
                <a:latin typeface="Lato"/>
                <a:ea typeface="Lato"/>
                <a:cs typeface="Lato"/>
                <a:sym typeface="Lato"/>
              </a:rPr>
              <a:t>Predicting the number of cases and spread trends to guide preventive measures.</a:t>
            </a:r>
          </a:p>
          <a:p>
            <a:pPr algn="just" marL="642269" indent="-321134" lvl="1">
              <a:lnSpc>
                <a:spcPts val="4843"/>
              </a:lnSpc>
              <a:buFont typeface="Arial"/>
              <a:buChar char="•"/>
            </a:pPr>
            <a:r>
              <a:rPr lang="en-US" sz="2974">
                <a:solidFill>
                  <a:srgbClr val="272525"/>
                </a:solidFill>
                <a:latin typeface="Lato"/>
                <a:ea typeface="Lato"/>
                <a:cs typeface="Lato"/>
                <a:sym typeface="Lato"/>
              </a:rPr>
              <a:t>Healthcare Resource Management: Optimizing allocation of hospital beds, ICU units, and ventilators based on predicted demand.</a:t>
            </a:r>
          </a:p>
          <a:p>
            <a:pPr algn="just" marL="642269" indent="-321134" lvl="1">
              <a:lnSpc>
                <a:spcPts val="4843"/>
              </a:lnSpc>
              <a:buFont typeface="Arial"/>
              <a:buChar char="•"/>
            </a:pPr>
            <a:r>
              <a:rPr lang="en-US" sz="2974">
                <a:solidFill>
                  <a:srgbClr val="272525"/>
                </a:solidFill>
                <a:latin typeface="Lato"/>
                <a:ea typeface="Lato"/>
                <a:cs typeface="Lato"/>
                <a:sym typeface="Lato"/>
              </a:rPr>
              <a:t>Sentiment and Behavioral Analysis: Analyzing public response and compliance with health measures through social media data.</a:t>
            </a:r>
          </a:p>
          <a:p>
            <a:pPr algn="just" marL="642269" indent="-321134" lvl="1">
              <a:lnSpc>
                <a:spcPts val="4843"/>
              </a:lnSpc>
              <a:buFont typeface="Arial"/>
              <a:buChar char="•"/>
            </a:pPr>
            <a:r>
              <a:rPr lang="en-US" sz="2974">
                <a:solidFill>
                  <a:srgbClr val="272525"/>
                </a:solidFill>
                <a:latin typeface="Lato"/>
                <a:ea typeface="Lato"/>
                <a:cs typeface="Lato"/>
                <a:sym typeface="Lato"/>
              </a:rPr>
              <a:t>Risk Assessment: Identifying high-risk groups based on comorbidities, demographic data, and health records.</a:t>
            </a:r>
          </a:p>
          <a:p>
            <a:pPr algn="just" marL="642269" indent="-321134" lvl="1">
              <a:lnSpc>
                <a:spcPts val="4843"/>
              </a:lnSpc>
              <a:buFont typeface="Arial"/>
              <a:buChar char="•"/>
            </a:pPr>
            <a:r>
              <a:rPr lang="en-US" sz="2974">
                <a:solidFill>
                  <a:srgbClr val="272525"/>
                </a:solidFill>
                <a:latin typeface="Lato"/>
                <a:ea typeface="Lato"/>
                <a:cs typeface="Lato"/>
                <a:sym typeface="Lato"/>
              </a:rPr>
              <a:t>Mortality and Recovery Prediction: Estimating outcomes for infected patients to prioritize critical care needs.</a:t>
            </a:r>
          </a:p>
          <a:p>
            <a:pPr algn="just">
              <a:lnSpc>
                <a:spcPts val="4844"/>
              </a:lnSpc>
            </a:pPr>
          </a:p>
        </p:txBody>
      </p:sp>
      <p:sp>
        <p:nvSpPr>
          <p:cNvPr name="TextBox 4" id="4"/>
          <p:cNvSpPr txBox="true"/>
          <p:nvPr/>
        </p:nvSpPr>
        <p:spPr>
          <a:xfrm rot="0">
            <a:off x="9244684" y="128588"/>
            <a:ext cx="7088237" cy="900112"/>
          </a:xfrm>
          <a:prstGeom prst="rect">
            <a:avLst/>
          </a:prstGeom>
        </p:spPr>
        <p:txBody>
          <a:bodyPr anchor="t" rtlCol="false" tIns="0" lIns="0" bIns="0" rIns="0">
            <a:spAutoFit/>
          </a:bodyPr>
          <a:lstStyle/>
          <a:p>
            <a:pPr algn="l">
              <a:lnSpc>
                <a:spcPts val="6937"/>
              </a:lnSpc>
            </a:pPr>
            <a:r>
              <a:rPr lang="en-US" b="true" sz="5562" u="sng">
                <a:solidFill>
                  <a:srgbClr val="312F2B"/>
                </a:solidFill>
                <a:latin typeface="Arimo Bold"/>
                <a:ea typeface="Arimo Bold"/>
                <a:cs typeface="Arimo Bold"/>
                <a:sym typeface="Arimo Bold"/>
              </a:rPr>
              <a:t>APPLICATION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EDED"/>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374719" y="3022192"/>
            <a:ext cx="7687866" cy="5085458"/>
          </a:xfrm>
          <a:custGeom>
            <a:avLst/>
            <a:gdLst/>
            <a:ahLst/>
            <a:cxnLst/>
            <a:rect r="r" b="b" t="t" l="l"/>
            <a:pathLst>
              <a:path h="5085458" w="7687866">
                <a:moveTo>
                  <a:pt x="0" y="0"/>
                </a:moveTo>
                <a:lnTo>
                  <a:pt x="7687867" y="0"/>
                </a:lnTo>
                <a:lnTo>
                  <a:pt x="7687867" y="5085458"/>
                </a:lnTo>
                <a:lnTo>
                  <a:pt x="0" y="5085458"/>
                </a:lnTo>
                <a:lnTo>
                  <a:pt x="0" y="0"/>
                </a:lnTo>
                <a:close/>
              </a:path>
            </a:pathLst>
          </a:custGeom>
          <a:blipFill>
            <a:blip r:embed="rId3"/>
            <a:stretch>
              <a:fillRect l="0" t="-16" r="0" b="-16"/>
            </a:stretch>
          </a:blipFill>
        </p:spPr>
      </p:sp>
      <p:sp>
        <p:nvSpPr>
          <p:cNvPr name="TextBox 7" id="7"/>
          <p:cNvSpPr txBox="true"/>
          <p:nvPr/>
        </p:nvSpPr>
        <p:spPr>
          <a:xfrm rot="0">
            <a:off x="9144000" y="1701448"/>
            <a:ext cx="7012186" cy="889000"/>
          </a:xfrm>
          <a:prstGeom prst="rect">
            <a:avLst/>
          </a:prstGeom>
        </p:spPr>
        <p:txBody>
          <a:bodyPr anchor="t" rtlCol="false" tIns="0" lIns="0" bIns="0" rIns="0">
            <a:spAutoFit/>
          </a:bodyPr>
          <a:lstStyle/>
          <a:p>
            <a:pPr algn="l">
              <a:lnSpc>
                <a:spcPts val="6875"/>
              </a:lnSpc>
            </a:pPr>
            <a:r>
              <a:rPr lang="en-US" b="true" sz="5500" spc="-55" u="sng">
                <a:solidFill>
                  <a:srgbClr val="000000"/>
                </a:solidFill>
                <a:latin typeface="Arimo Bold"/>
                <a:ea typeface="Arimo Bold"/>
                <a:cs typeface="Arimo Bold"/>
                <a:sym typeface="Arimo Bold"/>
              </a:rPr>
              <a:t>Linear Regression</a:t>
            </a:r>
          </a:p>
        </p:txBody>
      </p:sp>
      <p:sp>
        <p:nvSpPr>
          <p:cNvPr name="TextBox 8" id="8"/>
          <p:cNvSpPr txBox="true"/>
          <p:nvPr/>
        </p:nvSpPr>
        <p:spPr>
          <a:xfrm rot="0">
            <a:off x="8536165" y="3286540"/>
            <a:ext cx="9088835" cy="7213911"/>
          </a:xfrm>
          <a:prstGeom prst="rect">
            <a:avLst/>
          </a:prstGeom>
        </p:spPr>
        <p:txBody>
          <a:bodyPr anchor="t" rtlCol="false" tIns="0" lIns="0" bIns="0" rIns="0">
            <a:spAutoFit/>
          </a:bodyPr>
          <a:lstStyle/>
          <a:p>
            <a:pPr algn="just">
              <a:lnSpc>
                <a:spcPts val="5760"/>
              </a:lnSpc>
            </a:pPr>
            <a:r>
              <a:rPr lang="en-US" sz="3774">
                <a:solidFill>
                  <a:srgbClr val="3D3838"/>
                </a:solidFill>
                <a:latin typeface="Source Sans Pro"/>
                <a:ea typeface="Source Sans Pro"/>
                <a:cs typeface="Source Sans Pro"/>
                <a:sym typeface="Source Sans Pro"/>
              </a:rPr>
              <a:t>Linear regression is a simple yet powerful technique for modeling the relationship between a dependent variable and one or more independent variables.</a:t>
            </a:r>
          </a:p>
          <a:p>
            <a:pPr algn="just">
              <a:lnSpc>
                <a:spcPts val="5760"/>
              </a:lnSpc>
            </a:pPr>
          </a:p>
          <a:p>
            <a:pPr algn="just">
              <a:lnSpc>
                <a:spcPts val="5760"/>
              </a:lnSpc>
            </a:pPr>
            <a:r>
              <a:rPr lang="en-US" b="true" sz="3774" i="true" u="sng">
                <a:solidFill>
                  <a:srgbClr val="3D3838"/>
                </a:solidFill>
                <a:latin typeface="Source Sans Pro Bold Italics"/>
                <a:ea typeface="Source Sans Pro Bold Italics"/>
                <a:cs typeface="Source Sans Pro Bold Italics"/>
                <a:sym typeface="Source Sans Pro Bold Italics"/>
              </a:rPr>
              <a:t>Limitations:</a:t>
            </a:r>
          </a:p>
          <a:p>
            <a:pPr algn="just" marL="815015" indent="-407508" lvl="1">
              <a:lnSpc>
                <a:spcPts val="5760"/>
              </a:lnSpc>
              <a:buFont typeface="Arial"/>
              <a:buChar char="•"/>
            </a:pPr>
            <a:r>
              <a:rPr lang="en-US" sz="3774">
                <a:solidFill>
                  <a:srgbClr val="3D3838"/>
                </a:solidFill>
                <a:latin typeface="Source Sans Pro"/>
                <a:ea typeface="Source Sans Pro"/>
                <a:cs typeface="Source Sans Pro"/>
                <a:sym typeface="Source Sans Pro"/>
              </a:rPr>
              <a:t>Poor performance on non-linear data.</a:t>
            </a:r>
          </a:p>
          <a:p>
            <a:pPr algn="just" marL="815015" indent="-407508" lvl="1">
              <a:lnSpc>
                <a:spcPts val="5760"/>
              </a:lnSpc>
              <a:buFont typeface="Arial"/>
              <a:buChar char="•"/>
            </a:pPr>
            <a:r>
              <a:rPr lang="en-US" sz="3774">
                <a:solidFill>
                  <a:srgbClr val="3D3838"/>
                </a:solidFill>
                <a:latin typeface="Source Sans Pro"/>
                <a:ea typeface="Source Sans Pro"/>
                <a:cs typeface="Source Sans Pro"/>
                <a:sym typeface="Source Sans Pro"/>
              </a:rPr>
              <a:t>Sensitive to outliers and multicollinearity.</a:t>
            </a:r>
          </a:p>
          <a:p>
            <a:pPr algn="just">
              <a:lnSpc>
                <a:spcPts val="5914"/>
              </a:lnSpc>
            </a:pPr>
          </a:p>
        </p:txBody>
      </p:sp>
      <p:sp>
        <p:nvSpPr>
          <p:cNvPr name="TextBox 9" id="9"/>
          <p:cNvSpPr txBox="true"/>
          <p:nvPr/>
        </p:nvSpPr>
        <p:spPr>
          <a:xfrm rot="0">
            <a:off x="1028700" y="376679"/>
            <a:ext cx="7033886" cy="1381919"/>
          </a:xfrm>
          <a:prstGeom prst="rect">
            <a:avLst/>
          </a:prstGeom>
        </p:spPr>
        <p:txBody>
          <a:bodyPr anchor="t" rtlCol="false" tIns="0" lIns="0" bIns="0" rIns="0">
            <a:spAutoFit/>
          </a:bodyPr>
          <a:lstStyle/>
          <a:p>
            <a:pPr algn="just">
              <a:lnSpc>
                <a:spcPts val="5026"/>
              </a:lnSpc>
            </a:pPr>
            <a:r>
              <a:rPr lang="en-US" b="true" sz="3087" u="sng">
                <a:solidFill>
                  <a:srgbClr val="272525"/>
                </a:solidFill>
                <a:latin typeface="Lato Bold"/>
                <a:ea typeface="Lato Bold"/>
                <a:cs typeface="Lato Bold"/>
                <a:sym typeface="Lato Bold"/>
              </a:rPr>
              <a:t>MACHINE LEARNING ALGORITHMS </a:t>
            </a:r>
          </a:p>
          <a:p>
            <a:pPr algn="just">
              <a:lnSpc>
                <a:spcPts val="6331"/>
              </a:lnSpc>
            </a:pPr>
            <a:r>
              <a:rPr lang="en-US" b="true" sz="3887" u="sng">
                <a:solidFill>
                  <a:srgbClr val="272525"/>
                </a:solidFill>
                <a:latin typeface="Lato Bold"/>
                <a:ea typeface="Lato Bold"/>
                <a:cs typeface="Lato Bold"/>
                <a:sym typeface="Lato Bold"/>
              </a:rPr>
              <a:t>AND  METHODS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EDED"/>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1339" y="1992090"/>
            <a:ext cx="8859589" cy="6802869"/>
          </a:xfrm>
          <a:custGeom>
            <a:avLst/>
            <a:gdLst/>
            <a:ahLst/>
            <a:cxnLst/>
            <a:rect r="r" b="b" t="t" l="l"/>
            <a:pathLst>
              <a:path h="6802869" w="8859589">
                <a:moveTo>
                  <a:pt x="0" y="0"/>
                </a:moveTo>
                <a:lnTo>
                  <a:pt x="8859589" y="0"/>
                </a:lnTo>
                <a:lnTo>
                  <a:pt x="8859589" y="6802869"/>
                </a:lnTo>
                <a:lnTo>
                  <a:pt x="0" y="6802869"/>
                </a:lnTo>
                <a:lnTo>
                  <a:pt x="0" y="0"/>
                </a:lnTo>
                <a:close/>
              </a:path>
            </a:pathLst>
          </a:custGeom>
          <a:blipFill>
            <a:blip r:embed="rId3"/>
            <a:stretch>
              <a:fillRect l="-7641" t="0" r="-21172" b="0"/>
            </a:stretch>
          </a:blipFill>
        </p:spPr>
      </p:sp>
      <p:sp>
        <p:nvSpPr>
          <p:cNvPr name="TextBox 7" id="7"/>
          <p:cNvSpPr txBox="true"/>
          <p:nvPr/>
        </p:nvSpPr>
        <p:spPr>
          <a:xfrm rot="0">
            <a:off x="9116840" y="671036"/>
            <a:ext cx="4502949" cy="494665"/>
          </a:xfrm>
          <a:prstGeom prst="rect">
            <a:avLst/>
          </a:prstGeom>
        </p:spPr>
        <p:txBody>
          <a:bodyPr anchor="t" rtlCol="false" tIns="0" lIns="0" bIns="0" rIns="0">
            <a:spAutoFit/>
          </a:bodyPr>
          <a:lstStyle/>
          <a:p>
            <a:pPr algn="l" marL="0" indent="0" lvl="0">
              <a:lnSpc>
                <a:spcPts val="3874"/>
              </a:lnSpc>
              <a:spcBef>
                <a:spcPct val="0"/>
              </a:spcBef>
            </a:pPr>
            <a:r>
              <a:rPr lang="en-US" b="true" sz="3099" i="true" spc="-30" strike="noStrike" u="sng">
                <a:solidFill>
                  <a:srgbClr val="3D3838"/>
                </a:solidFill>
                <a:latin typeface="Arimo Bold Italics"/>
                <a:ea typeface="Arimo Bold Italics"/>
                <a:cs typeface="Arimo Bold Italics"/>
                <a:sym typeface="Arimo Bold Italics"/>
              </a:rPr>
              <a:t>Ridge Regression</a:t>
            </a:r>
          </a:p>
        </p:txBody>
      </p:sp>
      <p:sp>
        <p:nvSpPr>
          <p:cNvPr name="TextBox 8" id="8"/>
          <p:cNvSpPr txBox="true"/>
          <p:nvPr/>
        </p:nvSpPr>
        <p:spPr>
          <a:xfrm rot="0">
            <a:off x="9791293" y="1271429"/>
            <a:ext cx="8009022" cy="1961013"/>
          </a:xfrm>
          <a:prstGeom prst="rect">
            <a:avLst/>
          </a:prstGeom>
        </p:spPr>
        <p:txBody>
          <a:bodyPr anchor="t" rtlCol="false" tIns="0" lIns="0" bIns="0" rIns="0">
            <a:spAutoFit/>
          </a:bodyPr>
          <a:lstStyle/>
          <a:p>
            <a:pPr algn="just" marL="0" indent="0" lvl="0">
              <a:lnSpc>
                <a:spcPts val="5303"/>
              </a:lnSpc>
              <a:spcBef>
                <a:spcPct val="0"/>
              </a:spcBef>
            </a:pPr>
            <a:r>
              <a:rPr lang="en-US" sz="3474" strike="noStrike" u="none">
                <a:solidFill>
                  <a:srgbClr val="3D3838"/>
                </a:solidFill>
                <a:latin typeface="Source Sans Pro"/>
                <a:ea typeface="Source Sans Pro"/>
                <a:cs typeface="Source Sans Pro"/>
                <a:sym typeface="Source Sans Pro"/>
              </a:rPr>
              <a:t>Ridge regression adds a penalty term to the cost function, shrinking the coefficients towards zero to prevent overfitting.</a:t>
            </a:r>
          </a:p>
        </p:txBody>
      </p:sp>
      <p:sp>
        <p:nvSpPr>
          <p:cNvPr name="TextBox 9" id="9"/>
          <p:cNvSpPr txBox="true"/>
          <p:nvPr/>
        </p:nvSpPr>
        <p:spPr>
          <a:xfrm rot="0">
            <a:off x="9144000" y="3811997"/>
            <a:ext cx="4651804" cy="494665"/>
          </a:xfrm>
          <a:prstGeom prst="rect">
            <a:avLst/>
          </a:prstGeom>
        </p:spPr>
        <p:txBody>
          <a:bodyPr anchor="t" rtlCol="false" tIns="0" lIns="0" bIns="0" rIns="0">
            <a:spAutoFit/>
          </a:bodyPr>
          <a:lstStyle/>
          <a:p>
            <a:pPr algn="l" marL="0" indent="0" lvl="0">
              <a:lnSpc>
                <a:spcPts val="3874"/>
              </a:lnSpc>
              <a:spcBef>
                <a:spcPct val="0"/>
              </a:spcBef>
            </a:pPr>
            <a:r>
              <a:rPr lang="en-US" b="true" sz="3099" i="true" spc="-30" strike="noStrike" u="sng">
                <a:solidFill>
                  <a:srgbClr val="3D3838"/>
                </a:solidFill>
                <a:latin typeface="Arimo Bold Italics"/>
                <a:ea typeface="Arimo Bold Italics"/>
                <a:cs typeface="Arimo Bold Italics"/>
                <a:sym typeface="Arimo Bold Italics"/>
              </a:rPr>
              <a:t>Lasso Regression</a:t>
            </a:r>
          </a:p>
        </p:txBody>
      </p:sp>
      <p:sp>
        <p:nvSpPr>
          <p:cNvPr name="TextBox 10" id="10"/>
          <p:cNvSpPr txBox="true"/>
          <p:nvPr/>
        </p:nvSpPr>
        <p:spPr>
          <a:xfrm rot="0">
            <a:off x="9600473" y="4201887"/>
            <a:ext cx="8361053" cy="2627763"/>
          </a:xfrm>
          <a:prstGeom prst="rect">
            <a:avLst/>
          </a:prstGeom>
        </p:spPr>
        <p:txBody>
          <a:bodyPr anchor="t" rtlCol="false" tIns="0" lIns="0" bIns="0" rIns="0">
            <a:spAutoFit/>
          </a:bodyPr>
          <a:lstStyle/>
          <a:p>
            <a:pPr algn="just" marL="0" indent="0" lvl="0">
              <a:lnSpc>
                <a:spcPts val="5303"/>
              </a:lnSpc>
              <a:spcBef>
                <a:spcPct val="0"/>
              </a:spcBef>
            </a:pPr>
            <a:r>
              <a:rPr lang="en-US" sz="3474" strike="noStrike" u="none">
                <a:solidFill>
                  <a:srgbClr val="3D3838"/>
                </a:solidFill>
                <a:latin typeface="Source Sans Pro"/>
                <a:ea typeface="Source Sans Pro"/>
                <a:cs typeface="Source Sans Pro"/>
                <a:sym typeface="Source Sans Pro"/>
              </a:rPr>
              <a:t>Lasso regression also adds a penalty term, but uses L1 regularization, which can result in sparse models by setting some coefficients to zero.</a:t>
            </a:r>
          </a:p>
        </p:txBody>
      </p:sp>
      <p:sp>
        <p:nvSpPr>
          <p:cNvPr name="TextBox 11" id="11"/>
          <p:cNvSpPr txBox="true"/>
          <p:nvPr/>
        </p:nvSpPr>
        <p:spPr>
          <a:xfrm rot="0">
            <a:off x="9116840" y="7231339"/>
            <a:ext cx="3012875" cy="494665"/>
          </a:xfrm>
          <a:prstGeom prst="rect">
            <a:avLst/>
          </a:prstGeom>
        </p:spPr>
        <p:txBody>
          <a:bodyPr anchor="t" rtlCol="false" tIns="0" lIns="0" bIns="0" rIns="0">
            <a:spAutoFit/>
          </a:bodyPr>
          <a:lstStyle/>
          <a:p>
            <a:pPr algn="l">
              <a:lnSpc>
                <a:spcPts val="3874"/>
              </a:lnSpc>
            </a:pPr>
            <a:r>
              <a:rPr lang="en-US" b="true" sz="3099" i="true" spc="-30" u="sng">
                <a:solidFill>
                  <a:srgbClr val="3D3838"/>
                </a:solidFill>
                <a:latin typeface="Arimo Bold Italics"/>
                <a:ea typeface="Arimo Bold Italics"/>
                <a:cs typeface="Arimo Bold Italics"/>
                <a:sym typeface="Arimo Bold Italics"/>
              </a:rPr>
              <a:t>Comparison</a:t>
            </a:r>
          </a:p>
        </p:txBody>
      </p:sp>
      <p:sp>
        <p:nvSpPr>
          <p:cNvPr name="TextBox 12" id="12"/>
          <p:cNvSpPr txBox="true"/>
          <p:nvPr/>
        </p:nvSpPr>
        <p:spPr>
          <a:xfrm rot="0">
            <a:off x="9278051" y="7644724"/>
            <a:ext cx="8683475" cy="2192086"/>
          </a:xfrm>
          <a:prstGeom prst="rect">
            <a:avLst/>
          </a:prstGeom>
        </p:spPr>
        <p:txBody>
          <a:bodyPr anchor="t" rtlCol="false" tIns="0" lIns="0" bIns="0" rIns="0">
            <a:spAutoFit/>
          </a:bodyPr>
          <a:lstStyle/>
          <a:p>
            <a:pPr algn="just" marL="0" indent="0" lvl="0">
              <a:lnSpc>
                <a:spcPts val="5914"/>
              </a:lnSpc>
              <a:spcBef>
                <a:spcPct val="0"/>
              </a:spcBef>
            </a:pPr>
            <a:r>
              <a:rPr lang="en-US" sz="3874" strike="noStrike" u="none">
                <a:solidFill>
                  <a:srgbClr val="3D3838"/>
                </a:solidFill>
                <a:latin typeface="Source Sans Pro"/>
                <a:ea typeface="Source Sans Pro"/>
                <a:cs typeface="Source Sans Pro"/>
                <a:sym typeface="Source Sans Pro"/>
              </a:rPr>
              <a:t>Ridge is better for models with many predictors, while Lasso is more suitable for variable selection and sparse models.</a:t>
            </a:r>
          </a:p>
        </p:txBody>
      </p:sp>
      <p:sp>
        <p:nvSpPr>
          <p:cNvPr name="TextBox 13" id="13"/>
          <p:cNvSpPr txBox="true"/>
          <p:nvPr/>
        </p:nvSpPr>
        <p:spPr>
          <a:xfrm rot="0">
            <a:off x="623813" y="725170"/>
            <a:ext cx="7609284" cy="714693"/>
          </a:xfrm>
          <a:prstGeom prst="rect">
            <a:avLst/>
          </a:prstGeom>
        </p:spPr>
        <p:txBody>
          <a:bodyPr anchor="t" rtlCol="false" tIns="0" lIns="0" bIns="0" rIns="0">
            <a:spAutoFit/>
          </a:bodyPr>
          <a:lstStyle/>
          <a:p>
            <a:pPr algn="ctr">
              <a:lnSpc>
                <a:spcPts val="5562"/>
              </a:lnSpc>
              <a:spcBef>
                <a:spcPct val="0"/>
              </a:spcBef>
            </a:pPr>
            <a:r>
              <a:rPr lang="en-US" b="true" sz="4449" spc="-44" u="sng">
                <a:solidFill>
                  <a:srgbClr val="3D3838"/>
                </a:solidFill>
                <a:latin typeface="Arimo Bold"/>
                <a:ea typeface="Arimo Bold"/>
                <a:cs typeface="Arimo Bold"/>
                <a:sym typeface="Arimo Bold"/>
              </a:rPr>
              <a:t>Ridge and Lasso Regression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DAGXtFYRXLY</dc:identifier>
  <dcterms:modified xsi:type="dcterms:W3CDTF">2011-08-01T06:04:30Z</dcterms:modified>
  <cp:revision>1</cp:revision>
  <dc:title>COVID-19-Prediction2.pptx</dc:title>
</cp:coreProperties>
</file>